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56" r:id="rId2"/>
    <p:sldId id="305" r:id="rId3"/>
    <p:sldId id="257" r:id="rId4"/>
    <p:sldId id="261" r:id="rId5"/>
    <p:sldId id="260" r:id="rId6"/>
    <p:sldId id="270" r:id="rId7"/>
    <p:sldId id="271" r:id="rId8"/>
    <p:sldId id="272" r:id="rId9"/>
    <p:sldId id="311" r:id="rId10"/>
    <p:sldId id="273" r:id="rId11"/>
    <p:sldId id="274" r:id="rId12"/>
    <p:sldId id="262" r:id="rId13"/>
    <p:sldId id="276" r:id="rId14"/>
    <p:sldId id="277" r:id="rId15"/>
    <p:sldId id="309" r:id="rId16"/>
    <p:sldId id="278" r:id="rId17"/>
    <p:sldId id="279" r:id="rId18"/>
    <p:sldId id="312" r:id="rId19"/>
    <p:sldId id="285" r:id="rId20"/>
    <p:sldId id="284" r:id="rId21"/>
    <p:sldId id="282" r:id="rId22"/>
    <p:sldId id="275" r:id="rId23"/>
    <p:sldId id="287" r:id="rId24"/>
    <p:sldId id="281" r:id="rId25"/>
    <p:sldId id="283" r:id="rId26"/>
    <p:sldId id="286" r:id="rId27"/>
    <p:sldId id="313" r:id="rId28"/>
    <p:sldId id="268" r:id="rId29"/>
    <p:sldId id="280" r:id="rId30"/>
    <p:sldId id="269" r:id="rId31"/>
    <p:sldId id="263" r:id="rId32"/>
    <p:sldId id="264" r:id="rId33"/>
    <p:sldId id="265" r:id="rId34"/>
    <p:sldId id="266" r:id="rId35"/>
    <p:sldId id="267" r:id="rId36"/>
    <p:sldId id="288" r:id="rId37"/>
    <p:sldId id="289" r:id="rId38"/>
    <p:sldId id="290" r:id="rId39"/>
    <p:sldId id="291" r:id="rId40"/>
    <p:sldId id="298" r:id="rId41"/>
    <p:sldId id="303" r:id="rId42"/>
    <p:sldId id="292" r:id="rId43"/>
    <p:sldId id="293" r:id="rId44"/>
    <p:sldId id="310" r:id="rId45"/>
    <p:sldId id="294" r:id="rId46"/>
    <p:sldId id="295" r:id="rId47"/>
    <p:sldId id="296" r:id="rId48"/>
    <p:sldId id="314" r:id="rId49"/>
    <p:sldId id="297" r:id="rId50"/>
    <p:sldId id="300" r:id="rId51"/>
    <p:sldId id="304" r:id="rId52"/>
    <p:sldId id="301" r:id="rId53"/>
    <p:sldId id="302" r:id="rId54"/>
    <p:sldId id="299" r:id="rId55"/>
    <p:sldId id="31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7DFF"/>
    <a:srgbClr val="00B400"/>
    <a:srgbClr val="FFB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2"/>
    <p:restoredTop sz="86408"/>
  </p:normalViewPr>
  <p:slideViewPr>
    <p:cSldViewPr snapToGrid="0">
      <p:cViewPr varScale="1">
        <p:scale>
          <a:sx n="106" d="100"/>
          <a:sy n="106" d="100"/>
        </p:scale>
        <p:origin x="312" y="168"/>
      </p:cViewPr>
      <p:guideLst/>
    </p:cSldViewPr>
  </p:slideViewPr>
  <p:outlineViewPr>
    <p:cViewPr>
      <p:scale>
        <a:sx n="33" d="100"/>
        <a:sy n="33" d="100"/>
      </p:scale>
      <p:origin x="0" y="-2796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74E4B-7B39-D449-9665-4914C0F04953}" type="datetimeFigureOut">
              <a:rPr lang="en-US" smtClean="0"/>
              <a:t>5/6/23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FA2DB-5BA8-4F4E-B49B-4A29ACAD9E28}" type="slidenum">
              <a:rPr lang="en-US" smtClean="0"/>
              <a:t>‹#›</a:t>
            </a:fld>
            <a:endParaRPr lang="en-US"/>
          </a:p>
        </p:txBody>
      </p:sp>
    </p:spTree>
    <p:extLst>
      <p:ext uri="{BB962C8B-B14F-4D97-AF65-F5344CB8AC3E}">
        <p14:creationId xmlns:p14="http://schemas.microsoft.com/office/powerpoint/2010/main" val="97505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a:t>
            </a:fld>
            <a:endParaRPr lang="en-US"/>
          </a:p>
        </p:txBody>
      </p:sp>
    </p:spTree>
    <p:extLst>
      <p:ext uri="{BB962C8B-B14F-4D97-AF65-F5344CB8AC3E}">
        <p14:creationId xmlns:p14="http://schemas.microsoft.com/office/powerpoint/2010/main" val="106349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10</a:t>
            </a:fld>
            <a:endParaRPr lang="en-US"/>
          </a:p>
        </p:txBody>
      </p:sp>
    </p:spTree>
    <p:extLst>
      <p:ext uri="{BB962C8B-B14F-4D97-AF65-F5344CB8AC3E}">
        <p14:creationId xmlns:p14="http://schemas.microsoft.com/office/powerpoint/2010/main" val="89231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11</a:t>
            </a:fld>
            <a:endParaRPr lang="en-US"/>
          </a:p>
        </p:txBody>
      </p:sp>
    </p:spTree>
    <p:extLst>
      <p:ext uri="{BB962C8B-B14F-4D97-AF65-F5344CB8AC3E}">
        <p14:creationId xmlns:p14="http://schemas.microsoft.com/office/powerpoint/2010/main" val="86181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12</a:t>
            </a:fld>
            <a:endParaRPr lang="en-US"/>
          </a:p>
        </p:txBody>
      </p:sp>
    </p:spTree>
    <p:extLst>
      <p:ext uri="{BB962C8B-B14F-4D97-AF65-F5344CB8AC3E}">
        <p14:creationId xmlns:p14="http://schemas.microsoft.com/office/powerpoint/2010/main" val="266707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13</a:t>
            </a:fld>
            <a:endParaRPr lang="en-US"/>
          </a:p>
        </p:txBody>
      </p:sp>
    </p:spTree>
    <p:extLst>
      <p:ext uri="{BB962C8B-B14F-4D97-AF65-F5344CB8AC3E}">
        <p14:creationId xmlns:p14="http://schemas.microsoft.com/office/powerpoint/2010/main" val="426335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Epithelial cells come in lots of shapes and sizes but they have the same function.  But they </a:t>
            </a:r>
          </a:p>
          <a:p>
            <a:endParaRPr lang="en-US" dirty="0"/>
          </a:p>
          <a:p>
            <a:r>
              <a:rPr lang="en-US" dirty="0"/>
              <a:t>Every surface where the outside comes in contact with our insides is covered in epithelial cells.  The food is inside your body but it’s not outside of you.  Microbes eat food.  And are </a:t>
            </a:r>
          </a:p>
        </p:txBody>
      </p:sp>
      <p:sp>
        <p:nvSpPr>
          <p:cNvPr id="4" name="Slide Number Placeholder 3"/>
          <p:cNvSpPr>
            <a:spLocks noGrp="1"/>
          </p:cNvSpPr>
          <p:nvPr>
            <p:ph type="sldNum" sz="quarter" idx="5"/>
          </p:nvPr>
        </p:nvSpPr>
        <p:spPr/>
        <p:txBody>
          <a:bodyPr/>
          <a:lstStyle/>
          <a:p>
            <a:fld id="{4E2FA2DB-5BA8-4F4E-B49B-4A29ACAD9E28}" type="slidenum">
              <a:rPr lang="en-US" smtClean="0"/>
              <a:t>14</a:t>
            </a:fld>
            <a:endParaRPr lang="en-US"/>
          </a:p>
        </p:txBody>
      </p:sp>
    </p:spTree>
    <p:extLst>
      <p:ext uri="{BB962C8B-B14F-4D97-AF65-F5344CB8AC3E}">
        <p14:creationId xmlns:p14="http://schemas.microsoft.com/office/powerpoint/2010/main" val="33990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15</a:t>
            </a:fld>
            <a:endParaRPr lang="en-US"/>
          </a:p>
        </p:txBody>
      </p:sp>
    </p:spTree>
    <p:extLst>
      <p:ext uri="{BB962C8B-B14F-4D97-AF65-F5344CB8AC3E}">
        <p14:creationId xmlns:p14="http://schemas.microsoft.com/office/powerpoint/2010/main" val="184468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16</a:t>
            </a:fld>
            <a:endParaRPr lang="en-US"/>
          </a:p>
        </p:txBody>
      </p:sp>
    </p:spTree>
    <p:extLst>
      <p:ext uri="{BB962C8B-B14F-4D97-AF65-F5344CB8AC3E}">
        <p14:creationId xmlns:p14="http://schemas.microsoft.com/office/powerpoint/2010/main" val="532127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17</a:t>
            </a:fld>
            <a:endParaRPr lang="en-US"/>
          </a:p>
        </p:txBody>
      </p:sp>
    </p:spTree>
    <p:extLst>
      <p:ext uri="{BB962C8B-B14F-4D97-AF65-F5344CB8AC3E}">
        <p14:creationId xmlns:p14="http://schemas.microsoft.com/office/powerpoint/2010/main" val="300598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18</a:t>
            </a:fld>
            <a:endParaRPr lang="en-US"/>
          </a:p>
        </p:txBody>
      </p:sp>
    </p:spTree>
    <p:extLst>
      <p:ext uri="{BB962C8B-B14F-4D97-AF65-F5344CB8AC3E}">
        <p14:creationId xmlns:p14="http://schemas.microsoft.com/office/powerpoint/2010/main" val="427099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19</a:t>
            </a:fld>
            <a:endParaRPr lang="en-US"/>
          </a:p>
        </p:txBody>
      </p:sp>
    </p:spTree>
    <p:extLst>
      <p:ext uri="{BB962C8B-B14F-4D97-AF65-F5344CB8AC3E}">
        <p14:creationId xmlns:p14="http://schemas.microsoft.com/office/powerpoint/2010/main" val="316010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a:t>
            </a:fld>
            <a:endParaRPr lang="en-US"/>
          </a:p>
        </p:txBody>
      </p:sp>
    </p:spTree>
    <p:extLst>
      <p:ext uri="{BB962C8B-B14F-4D97-AF65-F5344CB8AC3E}">
        <p14:creationId xmlns:p14="http://schemas.microsoft.com/office/powerpoint/2010/main" val="98273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20</a:t>
            </a:fld>
            <a:endParaRPr lang="en-US"/>
          </a:p>
        </p:txBody>
      </p:sp>
    </p:spTree>
    <p:extLst>
      <p:ext uri="{BB962C8B-B14F-4D97-AF65-F5344CB8AC3E}">
        <p14:creationId xmlns:p14="http://schemas.microsoft.com/office/powerpoint/2010/main" val="607411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from your life</a:t>
            </a:r>
          </a:p>
        </p:txBody>
      </p:sp>
      <p:sp>
        <p:nvSpPr>
          <p:cNvPr id="4" name="Slide Number Placeholder 3"/>
          <p:cNvSpPr>
            <a:spLocks noGrp="1"/>
          </p:cNvSpPr>
          <p:nvPr>
            <p:ph type="sldNum" sz="quarter" idx="5"/>
          </p:nvPr>
        </p:nvSpPr>
        <p:spPr/>
        <p:txBody>
          <a:bodyPr/>
          <a:lstStyle/>
          <a:p>
            <a:fld id="{4E2FA2DB-5BA8-4F4E-B49B-4A29ACAD9E28}" type="slidenum">
              <a:rPr lang="en-US" smtClean="0"/>
              <a:t>21</a:t>
            </a:fld>
            <a:endParaRPr lang="en-US"/>
          </a:p>
        </p:txBody>
      </p:sp>
    </p:spTree>
    <p:extLst>
      <p:ext uri="{BB962C8B-B14F-4D97-AF65-F5344CB8AC3E}">
        <p14:creationId xmlns:p14="http://schemas.microsoft.com/office/powerpoint/2010/main" val="3775789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22</a:t>
            </a:fld>
            <a:endParaRPr lang="en-US"/>
          </a:p>
        </p:txBody>
      </p:sp>
    </p:spTree>
    <p:extLst>
      <p:ext uri="{BB962C8B-B14F-4D97-AF65-F5344CB8AC3E}">
        <p14:creationId xmlns:p14="http://schemas.microsoft.com/office/powerpoint/2010/main" val="2561965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23</a:t>
            </a:fld>
            <a:endParaRPr lang="en-US"/>
          </a:p>
        </p:txBody>
      </p:sp>
    </p:spTree>
    <p:extLst>
      <p:ext uri="{BB962C8B-B14F-4D97-AF65-F5344CB8AC3E}">
        <p14:creationId xmlns:p14="http://schemas.microsoft.com/office/powerpoint/2010/main" val="3674063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effectLst/>
                <a:latin typeface="Avenir Book" panose="02000503020000020003" pitchFamily="2" charset="0"/>
                <a:ea typeface="Calibri" panose="020F0502020204030204" pitchFamily="34" charset="0"/>
                <a:cs typeface="Times New Roman (Body CS)"/>
              </a:rPr>
              <a:t>Your body is designed to thrive with certain levels of stress,</a:t>
            </a:r>
          </a:p>
          <a:p>
            <a:pPr algn="ctr"/>
            <a:r>
              <a:rPr lang="en-US" sz="1200" dirty="0">
                <a:effectLst/>
                <a:latin typeface="Avenir Book" panose="02000503020000020003" pitchFamily="2" charset="0"/>
                <a:ea typeface="Calibri" panose="020F0502020204030204" pitchFamily="34" charset="0"/>
                <a:cs typeface="Times New Roman (Body CS)"/>
              </a:rPr>
              <a:t>but, like food and almost anything else,</a:t>
            </a:r>
          </a:p>
          <a:p>
            <a:pPr algn="ctr"/>
            <a:r>
              <a:rPr lang="en-US" sz="1200" dirty="0">
                <a:effectLst/>
                <a:latin typeface="Avenir Book" panose="02000503020000020003" pitchFamily="2" charset="0"/>
                <a:ea typeface="Calibri" panose="020F0502020204030204" pitchFamily="34" charset="0"/>
                <a:cs typeface="Times New Roman (Body CS)"/>
              </a:rPr>
              <a:t>too little and too much are harmful. </a:t>
            </a:r>
            <a:endParaRPr lang="en-US" sz="1200" dirty="0">
              <a:latin typeface="Avenir Book" panose="02000503020000020003" pitchFamily="2" charset="0"/>
            </a:endParaRPr>
          </a:p>
          <a:p>
            <a:r>
              <a:rPr lang="en-US" dirty="0"/>
              <a:t>Setting boundaries </a:t>
            </a:r>
          </a:p>
        </p:txBody>
      </p:sp>
      <p:sp>
        <p:nvSpPr>
          <p:cNvPr id="4" name="Slide Number Placeholder 3"/>
          <p:cNvSpPr>
            <a:spLocks noGrp="1"/>
          </p:cNvSpPr>
          <p:nvPr>
            <p:ph type="sldNum" sz="quarter" idx="5"/>
          </p:nvPr>
        </p:nvSpPr>
        <p:spPr/>
        <p:txBody>
          <a:bodyPr/>
          <a:lstStyle/>
          <a:p>
            <a:fld id="{4E2FA2DB-5BA8-4F4E-B49B-4A29ACAD9E28}" type="slidenum">
              <a:rPr lang="en-US" smtClean="0"/>
              <a:t>24</a:t>
            </a:fld>
            <a:endParaRPr lang="en-US"/>
          </a:p>
        </p:txBody>
      </p:sp>
    </p:spTree>
    <p:extLst>
      <p:ext uri="{BB962C8B-B14F-4D97-AF65-F5344CB8AC3E}">
        <p14:creationId xmlns:p14="http://schemas.microsoft.com/office/powerpoint/2010/main" val="387921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effectLst/>
                <a:latin typeface="Avenir Book" panose="02000503020000020003" pitchFamily="2" charset="0"/>
                <a:ea typeface="Calibri" panose="020F0502020204030204" pitchFamily="34" charset="0"/>
                <a:cs typeface="Times New Roman (Body CS)"/>
              </a:rPr>
              <a:t>Your body is designed to thrive with certain levels of stress,</a:t>
            </a:r>
          </a:p>
          <a:p>
            <a:pPr algn="ctr"/>
            <a:r>
              <a:rPr lang="en-US" sz="1200" dirty="0">
                <a:effectLst/>
                <a:latin typeface="Avenir Book" panose="02000503020000020003" pitchFamily="2" charset="0"/>
                <a:ea typeface="Calibri" panose="020F0502020204030204" pitchFamily="34" charset="0"/>
                <a:cs typeface="Times New Roman (Body CS)"/>
              </a:rPr>
              <a:t>but, like food and almost anything else,</a:t>
            </a:r>
          </a:p>
          <a:p>
            <a:pPr algn="ctr"/>
            <a:r>
              <a:rPr lang="en-US" sz="1200" dirty="0">
                <a:effectLst/>
                <a:latin typeface="Avenir Book" panose="02000503020000020003" pitchFamily="2" charset="0"/>
                <a:ea typeface="Calibri" panose="020F0502020204030204" pitchFamily="34" charset="0"/>
                <a:cs typeface="Times New Roman (Body CS)"/>
              </a:rPr>
              <a:t>too little and too much are harmful. </a:t>
            </a:r>
            <a:endParaRPr lang="en-US" sz="1200" dirty="0">
              <a:latin typeface="Avenir Book"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25</a:t>
            </a:fld>
            <a:endParaRPr lang="en-US"/>
          </a:p>
        </p:txBody>
      </p:sp>
    </p:spTree>
    <p:extLst>
      <p:ext uri="{BB962C8B-B14F-4D97-AF65-F5344CB8AC3E}">
        <p14:creationId xmlns:p14="http://schemas.microsoft.com/office/powerpoint/2010/main" val="2005644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26</a:t>
            </a:fld>
            <a:endParaRPr lang="en-US"/>
          </a:p>
        </p:txBody>
      </p:sp>
    </p:spTree>
    <p:extLst>
      <p:ext uri="{BB962C8B-B14F-4D97-AF65-F5344CB8AC3E}">
        <p14:creationId xmlns:p14="http://schemas.microsoft.com/office/powerpoint/2010/main" val="276779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27</a:t>
            </a:fld>
            <a:endParaRPr lang="en-US"/>
          </a:p>
        </p:txBody>
      </p:sp>
    </p:spTree>
    <p:extLst>
      <p:ext uri="{BB962C8B-B14F-4D97-AF65-F5344CB8AC3E}">
        <p14:creationId xmlns:p14="http://schemas.microsoft.com/office/powerpoint/2010/main" val="3639912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28</a:t>
            </a:fld>
            <a:endParaRPr lang="en-US"/>
          </a:p>
        </p:txBody>
      </p:sp>
    </p:spTree>
    <p:extLst>
      <p:ext uri="{BB962C8B-B14F-4D97-AF65-F5344CB8AC3E}">
        <p14:creationId xmlns:p14="http://schemas.microsoft.com/office/powerpoint/2010/main" val="494012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29</a:t>
            </a:fld>
            <a:endParaRPr lang="en-US"/>
          </a:p>
        </p:txBody>
      </p:sp>
    </p:spTree>
    <p:extLst>
      <p:ext uri="{BB962C8B-B14F-4D97-AF65-F5344CB8AC3E}">
        <p14:creationId xmlns:p14="http://schemas.microsoft.com/office/powerpoint/2010/main" val="13421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a:t>
            </a:fld>
            <a:endParaRPr lang="en-US"/>
          </a:p>
        </p:txBody>
      </p:sp>
    </p:spTree>
    <p:extLst>
      <p:ext uri="{BB962C8B-B14F-4D97-AF65-F5344CB8AC3E}">
        <p14:creationId xmlns:p14="http://schemas.microsoft.com/office/powerpoint/2010/main" val="444191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30</a:t>
            </a:fld>
            <a:endParaRPr lang="en-US"/>
          </a:p>
        </p:txBody>
      </p:sp>
    </p:spTree>
    <p:extLst>
      <p:ext uri="{BB962C8B-B14F-4D97-AF65-F5344CB8AC3E}">
        <p14:creationId xmlns:p14="http://schemas.microsoft.com/office/powerpoint/2010/main" val="2644859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industry is preying on your vanity and your pocket book and they’re not focused on the health of your skin.  And that’s important, as the largest organ in your body, the health of your skin is important to your entire body’s health. </a:t>
            </a:r>
          </a:p>
        </p:txBody>
      </p:sp>
      <p:sp>
        <p:nvSpPr>
          <p:cNvPr id="4" name="Slide Number Placeholder 3"/>
          <p:cNvSpPr>
            <a:spLocks noGrp="1"/>
          </p:cNvSpPr>
          <p:nvPr>
            <p:ph type="sldNum" sz="quarter" idx="5"/>
          </p:nvPr>
        </p:nvSpPr>
        <p:spPr/>
        <p:txBody>
          <a:bodyPr/>
          <a:lstStyle/>
          <a:p>
            <a:fld id="{4E2FA2DB-5BA8-4F4E-B49B-4A29ACAD9E28}" type="slidenum">
              <a:rPr lang="en-US" smtClean="0"/>
              <a:t>31</a:t>
            </a:fld>
            <a:endParaRPr lang="en-US"/>
          </a:p>
        </p:txBody>
      </p:sp>
    </p:spTree>
    <p:extLst>
      <p:ext uri="{BB962C8B-B14F-4D97-AF65-F5344CB8AC3E}">
        <p14:creationId xmlns:p14="http://schemas.microsoft.com/office/powerpoint/2010/main" val="3629526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32</a:t>
            </a:fld>
            <a:endParaRPr lang="en-US"/>
          </a:p>
        </p:txBody>
      </p:sp>
    </p:spTree>
    <p:extLst>
      <p:ext uri="{BB962C8B-B14F-4D97-AF65-F5344CB8AC3E}">
        <p14:creationId xmlns:p14="http://schemas.microsoft.com/office/powerpoint/2010/main" val="252570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33</a:t>
            </a:fld>
            <a:endParaRPr lang="en-US"/>
          </a:p>
        </p:txBody>
      </p:sp>
    </p:spTree>
    <p:extLst>
      <p:ext uri="{BB962C8B-B14F-4D97-AF65-F5344CB8AC3E}">
        <p14:creationId xmlns:p14="http://schemas.microsoft.com/office/powerpoint/2010/main" val="2935921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34</a:t>
            </a:fld>
            <a:endParaRPr lang="en-US"/>
          </a:p>
        </p:txBody>
      </p:sp>
    </p:spTree>
    <p:extLst>
      <p:ext uri="{BB962C8B-B14F-4D97-AF65-F5344CB8AC3E}">
        <p14:creationId xmlns:p14="http://schemas.microsoft.com/office/powerpoint/2010/main" val="3695866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35</a:t>
            </a:fld>
            <a:endParaRPr lang="en-US"/>
          </a:p>
        </p:txBody>
      </p:sp>
    </p:spTree>
    <p:extLst>
      <p:ext uri="{BB962C8B-B14F-4D97-AF65-F5344CB8AC3E}">
        <p14:creationId xmlns:p14="http://schemas.microsoft.com/office/powerpoint/2010/main" val="295733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36</a:t>
            </a:fld>
            <a:endParaRPr lang="en-US"/>
          </a:p>
        </p:txBody>
      </p:sp>
    </p:spTree>
    <p:extLst>
      <p:ext uri="{BB962C8B-B14F-4D97-AF65-F5344CB8AC3E}">
        <p14:creationId xmlns:p14="http://schemas.microsoft.com/office/powerpoint/2010/main" val="603230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37</a:t>
            </a:fld>
            <a:endParaRPr lang="en-US"/>
          </a:p>
        </p:txBody>
      </p:sp>
    </p:spTree>
    <p:extLst>
      <p:ext uri="{BB962C8B-B14F-4D97-AF65-F5344CB8AC3E}">
        <p14:creationId xmlns:p14="http://schemas.microsoft.com/office/powerpoint/2010/main" val="3006796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38</a:t>
            </a:fld>
            <a:endParaRPr lang="en-US"/>
          </a:p>
        </p:txBody>
      </p:sp>
    </p:spTree>
    <p:extLst>
      <p:ext uri="{BB962C8B-B14F-4D97-AF65-F5344CB8AC3E}">
        <p14:creationId xmlns:p14="http://schemas.microsoft.com/office/powerpoint/2010/main" val="3656554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39</a:t>
            </a:fld>
            <a:endParaRPr lang="en-US"/>
          </a:p>
        </p:txBody>
      </p:sp>
    </p:spTree>
    <p:extLst>
      <p:ext uri="{BB962C8B-B14F-4D97-AF65-F5344CB8AC3E}">
        <p14:creationId xmlns:p14="http://schemas.microsoft.com/office/powerpoint/2010/main" val="111811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4</a:t>
            </a:fld>
            <a:endParaRPr lang="en-US"/>
          </a:p>
        </p:txBody>
      </p:sp>
    </p:spTree>
    <p:extLst>
      <p:ext uri="{BB962C8B-B14F-4D97-AF65-F5344CB8AC3E}">
        <p14:creationId xmlns:p14="http://schemas.microsoft.com/office/powerpoint/2010/main" val="3355087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40</a:t>
            </a:fld>
            <a:endParaRPr lang="en-US"/>
          </a:p>
        </p:txBody>
      </p:sp>
    </p:spTree>
    <p:extLst>
      <p:ext uri="{BB962C8B-B14F-4D97-AF65-F5344CB8AC3E}">
        <p14:creationId xmlns:p14="http://schemas.microsoft.com/office/powerpoint/2010/main" val="1372467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41</a:t>
            </a:fld>
            <a:endParaRPr lang="en-US"/>
          </a:p>
        </p:txBody>
      </p:sp>
    </p:spTree>
    <p:extLst>
      <p:ext uri="{BB962C8B-B14F-4D97-AF65-F5344CB8AC3E}">
        <p14:creationId xmlns:p14="http://schemas.microsoft.com/office/powerpoint/2010/main" val="3845045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42</a:t>
            </a:fld>
            <a:endParaRPr lang="en-US"/>
          </a:p>
        </p:txBody>
      </p:sp>
    </p:spTree>
    <p:extLst>
      <p:ext uri="{BB962C8B-B14F-4D97-AF65-F5344CB8AC3E}">
        <p14:creationId xmlns:p14="http://schemas.microsoft.com/office/powerpoint/2010/main" val="1454824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43</a:t>
            </a:fld>
            <a:endParaRPr lang="en-US"/>
          </a:p>
        </p:txBody>
      </p:sp>
    </p:spTree>
    <p:extLst>
      <p:ext uri="{BB962C8B-B14F-4D97-AF65-F5344CB8AC3E}">
        <p14:creationId xmlns:p14="http://schemas.microsoft.com/office/powerpoint/2010/main" val="3417141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44</a:t>
            </a:fld>
            <a:endParaRPr lang="en-US"/>
          </a:p>
        </p:txBody>
      </p:sp>
    </p:spTree>
    <p:extLst>
      <p:ext uri="{BB962C8B-B14F-4D97-AF65-F5344CB8AC3E}">
        <p14:creationId xmlns:p14="http://schemas.microsoft.com/office/powerpoint/2010/main" val="827563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Dependent on product that gives you an illusion of beauty and health. </a:t>
            </a:r>
          </a:p>
        </p:txBody>
      </p:sp>
      <p:sp>
        <p:nvSpPr>
          <p:cNvPr id="4" name="Slide Number Placeholder 3"/>
          <p:cNvSpPr>
            <a:spLocks noGrp="1"/>
          </p:cNvSpPr>
          <p:nvPr>
            <p:ph type="sldNum" sz="quarter" idx="5"/>
          </p:nvPr>
        </p:nvSpPr>
        <p:spPr/>
        <p:txBody>
          <a:bodyPr/>
          <a:lstStyle/>
          <a:p>
            <a:fld id="{4E2FA2DB-5BA8-4F4E-B49B-4A29ACAD9E28}" type="slidenum">
              <a:rPr lang="en-US" smtClean="0"/>
              <a:t>45</a:t>
            </a:fld>
            <a:endParaRPr lang="en-US"/>
          </a:p>
        </p:txBody>
      </p:sp>
    </p:spTree>
    <p:extLst>
      <p:ext uri="{BB962C8B-B14F-4D97-AF65-F5344CB8AC3E}">
        <p14:creationId xmlns:p14="http://schemas.microsoft.com/office/powerpoint/2010/main" val="377860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Unintended consequences, talcum powder causing ovarian cancer</a:t>
            </a:r>
          </a:p>
        </p:txBody>
      </p:sp>
      <p:sp>
        <p:nvSpPr>
          <p:cNvPr id="4" name="Slide Number Placeholder 3"/>
          <p:cNvSpPr>
            <a:spLocks noGrp="1"/>
          </p:cNvSpPr>
          <p:nvPr>
            <p:ph type="sldNum" sz="quarter" idx="5"/>
          </p:nvPr>
        </p:nvSpPr>
        <p:spPr/>
        <p:txBody>
          <a:bodyPr/>
          <a:lstStyle/>
          <a:p>
            <a:fld id="{4E2FA2DB-5BA8-4F4E-B49B-4A29ACAD9E28}" type="slidenum">
              <a:rPr lang="en-US" smtClean="0"/>
              <a:t>46</a:t>
            </a:fld>
            <a:endParaRPr lang="en-US"/>
          </a:p>
        </p:txBody>
      </p:sp>
    </p:spTree>
    <p:extLst>
      <p:ext uri="{BB962C8B-B14F-4D97-AF65-F5344CB8AC3E}">
        <p14:creationId xmlns:p14="http://schemas.microsoft.com/office/powerpoint/2010/main" val="3567676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47</a:t>
            </a:fld>
            <a:endParaRPr lang="en-US"/>
          </a:p>
        </p:txBody>
      </p:sp>
    </p:spTree>
    <p:extLst>
      <p:ext uri="{BB962C8B-B14F-4D97-AF65-F5344CB8AC3E}">
        <p14:creationId xmlns:p14="http://schemas.microsoft.com/office/powerpoint/2010/main" val="3882507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48</a:t>
            </a:fld>
            <a:endParaRPr lang="en-US"/>
          </a:p>
        </p:txBody>
      </p:sp>
    </p:spTree>
    <p:extLst>
      <p:ext uri="{BB962C8B-B14F-4D97-AF65-F5344CB8AC3E}">
        <p14:creationId xmlns:p14="http://schemas.microsoft.com/office/powerpoint/2010/main" val="3233918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49</a:t>
            </a:fld>
            <a:endParaRPr lang="en-US"/>
          </a:p>
        </p:txBody>
      </p:sp>
    </p:spTree>
    <p:extLst>
      <p:ext uri="{BB962C8B-B14F-4D97-AF65-F5344CB8AC3E}">
        <p14:creationId xmlns:p14="http://schemas.microsoft.com/office/powerpoint/2010/main" val="328798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5</a:t>
            </a:fld>
            <a:endParaRPr lang="en-US"/>
          </a:p>
        </p:txBody>
      </p:sp>
    </p:spTree>
    <p:extLst>
      <p:ext uri="{BB962C8B-B14F-4D97-AF65-F5344CB8AC3E}">
        <p14:creationId xmlns:p14="http://schemas.microsoft.com/office/powerpoint/2010/main" val="1155167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hair</a:t>
            </a:r>
          </a:p>
        </p:txBody>
      </p:sp>
      <p:sp>
        <p:nvSpPr>
          <p:cNvPr id="4" name="Slide Number Placeholder 3"/>
          <p:cNvSpPr>
            <a:spLocks noGrp="1"/>
          </p:cNvSpPr>
          <p:nvPr>
            <p:ph type="sldNum" sz="quarter" idx="5"/>
          </p:nvPr>
        </p:nvSpPr>
        <p:spPr/>
        <p:txBody>
          <a:bodyPr/>
          <a:lstStyle/>
          <a:p>
            <a:fld id="{4E2FA2DB-5BA8-4F4E-B49B-4A29ACAD9E28}" type="slidenum">
              <a:rPr lang="en-US" smtClean="0"/>
              <a:t>50</a:t>
            </a:fld>
            <a:endParaRPr lang="en-US"/>
          </a:p>
        </p:txBody>
      </p:sp>
    </p:spTree>
    <p:extLst>
      <p:ext uri="{BB962C8B-B14F-4D97-AF65-F5344CB8AC3E}">
        <p14:creationId xmlns:p14="http://schemas.microsoft.com/office/powerpoint/2010/main" val="3690770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51</a:t>
            </a:fld>
            <a:endParaRPr lang="en-US"/>
          </a:p>
        </p:txBody>
      </p:sp>
    </p:spTree>
    <p:extLst>
      <p:ext uri="{BB962C8B-B14F-4D97-AF65-F5344CB8AC3E}">
        <p14:creationId xmlns:p14="http://schemas.microsoft.com/office/powerpoint/2010/main" val="474181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52</a:t>
            </a:fld>
            <a:endParaRPr lang="en-US"/>
          </a:p>
        </p:txBody>
      </p:sp>
    </p:spTree>
    <p:extLst>
      <p:ext uri="{BB962C8B-B14F-4D97-AF65-F5344CB8AC3E}">
        <p14:creationId xmlns:p14="http://schemas.microsoft.com/office/powerpoint/2010/main" val="3170960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53</a:t>
            </a:fld>
            <a:endParaRPr lang="en-US"/>
          </a:p>
        </p:txBody>
      </p:sp>
    </p:spTree>
    <p:extLst>
      <p:ext uri="{BB962C8B-B14F-4D97-AF65-F5344CB8AC3E}">
        <p14:creationId xmlns:p14="http://schemas.microsoft.com/office/powerpoint/2010/main" val="2164243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54</a:t>
            </a:fld>
            <a:endParaRPr lang="en-US"/>
          </a:p>
        </p:txBody>
      </p:sp>
    </p:spTree>
    <p:extLst>
      <p:ext uri="{BB962C8B-B14F-4D97-AF65-F5344CB8AC3E}">
        <p14:creationId xmlns:p14="http://schemas.microsoft.com/office/powerpoint/2010/main" val="1886696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55</a:t>
            </a:fld>
            <a:endParaRPr lang="en-US"/>
          </a:p>
        </p:txBody>
      </p:sp>
    </p:spTree>
    <p:extLst>
      <p:ext uri="{BB962C8B-B14F-4D97-AF65-F5344CB8AC3E}">
        <p14:creationId xmlns:p14="http://schemas.microsoft.com/office/powerpoint/2010/main" val="36362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6</a:t>
            </a:fld>
            <a:endParaRPr lang="en-US"/>
          </a:p>
        </p:txBody>
      </p:sp>
    </p:spTree>
    <p:extLst>
      <p:ext uri="{BB962C8B-B14F-4D97-AF65-F5344CB8AC3E}">
        <p14:creationId xmlns:p14="http://schemas.microsoft.com/office/powerpoint/2010/main" val="129826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2FA2DB-5BA8-4F4E-B49B-4A29ACAD9E28}" type="slidenum">
              <a:rPr lang="en-US" smtClean="0"/>
              <a:t>7</a:t>
            </a:fld>
            <a:endParaRPr lang="en-US"/>
          </a:p>
        </p:txBody>
      </p:sp>
    </p:spTree>
    <p:extLst>
      <p:ext uri="{BB962C8B-B14F-4D97-AF65-F5344CB8AC3E}">
        <p14:creationId xmlns:p14="http://schemas.microsoft.com/office/powerpoint/2010/main" val="123455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8</a:t>
            </a:fld>
            <a:endParaRPr lang="en-US"/>
          </a:p>
        </p:txBody>
      </p:sp>
    </p:spTree>
    <p:extLst>
      <p:ext uri="{BB962C8B-B14F-4D97-AF65-F5344CB8AC3E}">
        <p14:creationId xmlns:p14="http://schemas.microsoft.com/office/powerpoint/2010/main" val="358955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2FA2DB-5BA8-4F4E-B49B-4A29ACAD9E28}" type="slidenum">
              <a:rPr lang="en-US" smtClean="0"/>
              <a:t>9</a:t>
            </a:fld>
            <a:endParaRPr lang="en-US"/>
          </a:p>
        </p:txBody>
      </p:sp>
    </p:spTree>
    <p:extLst>
      <p:ext uri="{BB962C8B-B14F-4D97-AF65-F5344CB8AC3E}">
        <p14:creationId xmlns:p14="http://schemas.microsoft.com/office/powerpoint/2010/main" val="275612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AF51-7A5A-FC67-B7F9-620138C659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35DF1-9FB5-CE59-26DD-35A292E48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40C66B-5B09-B858-EF95-B76FE108EEDA}"/>
              </a:ext>
            </a:extLst>
          </p:cNvPr>
          <p:cNvSpPr>
            <a:spLocks noGrp="1"/>
          </p:cNvSpPr>
          <p:nvPr>
            <p:ph type="dt" sz="half" idx="10"/>
          </p:nvPr>
        </p:nvSpPr>
        <p:spPr/>
        <p:txBody>
          <a:bodyPr/>
          <a:lstStyle/>
          <a:p>
            <a:fld id="{14E0C44F-770F-4D4C-B23F-C6E7D5C27C9E}" type="datetime1">
              <a:rPr lang="en-US" smtClean="0"/>
              <a:t>5/6/23</a:t>
            </a:fld>
            <a:endParaRPr lang="en-US"/>
          </a:p>
        </p:txBody>
      </p:sp>
      <p:sp>
        <p:nvSpPr>
          <p:cNvPr id="5" name="Footer Placeholder 4">
            <a:extLst>
              <a:ext uri="{FF2B5EF4-FFF2-40B4-BE49-F238E27FC236}">
                <a16:creationId xmlns:a16="http://schemas.microsoft.com/office/drawing/2014/main" id="{13C062E6-3F39-AF10-2AD8-89CA863DF242}"/>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33F29D7F-B846-4735-5E6B-4808571730EF}"/>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6759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C1A6-F3B1-9D7A-C428-7501514FF5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19A45D-F144-6D8F-3E57-8DDA778C66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6CF2C-1D14-DB54-0A50-57892F98B5C2}"/>
              </a:ext>
            </a:extLst>
          </p:cNvPr>
          <p:cNvSpPr>
            <a:spLocks noGrp="1"/>
          </p:cNvSpPr>
          <p:nvPr>
            <p:ph type="dt" sz="half" idx="10"/>
          </p:nvPr>
        </p:nvSpPr>
        <p:spPr/>
        <p:txBody>
          <a:bodyPr/>
          <a:lstStyle/>
          <a:p>
            <a:fld id="{F32222B2-30A6-B34F-833B-E0C79427800B}" type="datetime1">
              <a:rPr lang="en-US" smtClean="0"/>
              <a:t>5/6/23</a:t>
            </a:fld>
            <a:endParaRPr lang="en-US"/>
          </a:p>
        </p:txBody>
      </p:sp>
      <p:sp>
        <p:nvSpPr>
          <p:cNvPr id="5" name="Footer Placeholder 4">
            <a:extLst>
              <a:ext uri="{FF2B5EF4-FFF2-40B4-BE49-F238E27FC236}">
                <a16:creationId xmlns:a16="http://schemas.microsoft.com/office/drawing/2014/main" id="{EB211861-5332-BA45-30A3-D9B7595B330F}"/>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227578A0-B933-522D-A9EA-2431404AD990}"/>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48072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ADAB8-473D-2787-5ADD-7DFE4C3CB0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01A43B-32BB-2543-137F-C8A865D3FE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D63A1-BE62-F03E-678E-FE22F609478B}"/>
              </a:ext>
            </a:extLst>
          </p:cNvPr>
          <p:cNvSpPr>
            <a:spLocks noGrp="1"/>
          </p:cNvSpPr>
          <p:nvPr>
            <p:ph type="dt" sz="half" idx="10"/>
          </p:nvPr>
        </p:nvSpPr>
        <p:spPr/>
        <p:txBody>
          <a:bodyPr/>
          <a:lstStyle/>
          <a:p>
            <a:fld id="{CEE7424E-0518-964C-A8D4-FAB6CCF43669}" type="datetime1">
              <a:rPr lang="en-US" smtClean="0"/>
              <a:t>5/6/23</a:t>
            </a:fld>
            <a:endParaRPr lang="en-US"/>
          </a:p>
        </p:txBody>
      </p:sp>
      <p:sp>
        <p:nvSpPr>
          <p:cNvPr id="5" name="Footer Placeholder 4">
            <a:extLst>
              <a:ext uri="{FF2B5EF4-FFF2-40B4-BE49-F238E27FC236}">
                <a16:creationId xmlns:a16="http://schemas.microsoft.com/office/drawing/2014/main" id="{A5C3424F-304E-EE67-A49D-02F377347AAD}"/>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EB0BBA57-434A-5691-8F65-9E729CAC7D07}"/>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7885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1FF0-6948-1D8C-E5D8-86483D41B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57BB4-F2C3-3058-05EA-B53B9761D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62077-22CA-40EF-AC07-8F551FC9A4E7}"/>
              </a:ext>
            </a:extLst>
          </p:cNvPr>
          <p:cNvSpPr>
            <a:spLocks noGrp="1"/>
          </p:cNvSpPr>
          <p:nvPr>
            <p:ph type="dt" sz="half" idx="10"/>
          </p:nvPr>
        </p:nvSpPr>
        <p:spPr/>
        <p:txBody>
          <a:bodyPr/>
          <a:lstStyle/>
          <a:p>
            <a:fld id="{A9B1AB3B-E8E1-CD40-B13E-64FCEB2C58BB}" type="datetime1">
              <a:rPr lang="en-US" smtClean="0"/>
              <a:t>5/6/23</a:t>
            </a:fld>
            <a:endParaRPr lang="en-US"/>
          </a:p>
        </p:txBody>
      </p:sp>
      <p:sp>
        <p:nvSpPr>
          <p:cNvPr id="5" name="Footer Placeholder 4">
            <a:extLst>
              <a:ext uri="{FF2B5EF4-FFF2-40B4-BE49-F238E27FC236}">
                <a16:creationId xmlns:a16="http://schemas.microsoft.com/office/drawing/2014/main" id="{76CEBCE9-D49C-7E69-213F-0A5B5E487568}"/>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616AD0D9-73B1-0F48-1DEE-FEB587EE30E9}"/>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377956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1BF6-B613-F23F-1F26-6BFEBCF39B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7D577-6AD3-46AF-C67F-B51679669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4C8521-8443-A8E9-4FF6-3A7C1DE1F8D2}"/>
              </a:ext>
            </a:extLst>
          </p:cNvPr>
          <p:cNvSpPr>
            <a:spLocks noGrp="1"/>
          </p:cNvSpPr>
          <p:nvPr>
            <p:ph type="dt" sz="half" idx="10"/>
          </p:nvPr>
        </p:nvSpPr>
        <p:spPr/>
        <p:txBody>
          <a:bodyPr/>
          <a:lstStyle/>
          <a:p>
            <a:fld id="{FB3CA349-98B2-EF4A-B9FD-DAD6E7FBD12F}" type="datetime1">
              <a:rPr lang="en-US" smtClean="0"/>
              <a:t>5/6/23</a:t>
            </a:fld>
            <a:endParaRPr lang="en-US"/>
          </a:p>
        </p:txBody>
      </p:sp>
      <p:sp>
        <p:nvSpPr>
          <p:cNvPr id="5" name="Footer Placeholder 4">
            <a:extLst>
              <a:ext uri="{FF2B5EF4-FFF2-40B4-BE49-F238E27FC236}">
                <a16:creationId xmlns:a16="http://schemas.microsoft.com/office/drawing/2014/main" id="{7296B9B9-A52D-18E3-65C0-0A40327F05F2}"/>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F736A082-6C69-3D96-D0FF-4C90B9E509F7}"/>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96096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C4C3-9B00-4C40-0BB6-F85DD0349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C5F3B8-27ED-1307-1E5C-4182B12667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5F602-8770-BF16-1381-98D180A873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2D900-F739-063E-69BA-0375CF0F6261}"/>
              </a:ext>
            </a:extLst>
          </p:cNvPr>
          <p:cNvSpPr>
            <a:spLocks noGrp="1"/>
          </p:cNvSpPr>
          <p:nvPr>
            <p:ph type="dt" sz="half" idx="10"/>
          </p:nvPr>
        </p:nvSpPr>
        <p:spPr/>
        <p:txBody>
          <a:bodyPr/>
          <a:lstStyle/>
          <a:p>
            <a:fld id="{3C76D5AF-03B3-AB4E-B1DA-FD27D039B317}" type="datetime1">
              <a:rPr lang="en-US" smtClean="0"/>
              <a:t>5/6/23</a:t>
            </a:fld>
            <a:endParaRPr lang="en-US"/>
          </a:p>
        </p:txBody>
      </p:sp>
      <p:sp>
        <p:nvSpPr>
          <p:cNvPr id="6" name="Footer Placeholder 5">
            <a:extLst>
              <a:ext uri="{FF2B5EF4-FFF2-40B4-BE49-F238E27FC236}">
                <a16:creationId xmlns:a16="http://schemas.microsoft.com/office/drawing/2014/main" id="{FC8B67F1-FBA5-09BB-0949-FF7B53344524}"/>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17694FF5-A0C4-5163-BEC2-F4E79BD7AD35}"/>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215510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6E18-EB01-7DD2-9F5F-12F946EFB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B74576-C7FF-C84F-3BA4-523A3563B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6473FF-B437-7F49-A1A5-575364345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3624A-103C-8E29-4A18-CA548523F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51BD3E-A56B-A798-7BFC-917D0AC3D9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D68D38-8246-2F06-8FA0-A1035E1FECF9}"/>
              </a:ext>
            </a:extLst>
          </p:cNvPr>
          <p:cNvSpPr>
            <a:spLocks noGrp="1"/>
          </p:cNvSpPr>
          <p:nvPr>
            <p:ph type="dt" sz="half" idx="10"/>
          </p:nvPr>
        </p:nvSpPr>
        <p:spPr/>
        <p:txBody>
          <a:bodyPr/>
          <a:lstStyle/>
          <a:p>
            <a:fld id="{D35C09F0-0E71-5D46-A7C9-C69FB26C4A68}" type="datetime1">
              <a:rPr lang="en-US" smtClean="0"/>
              <a:t>5/6/23</a:t>
            </a:fld>
            <a:endParaRPr lang="en-US"/>
          </a:p>
        </p:txBody>
      </p:sp>
      <p:sp>
        <p:nvSpPr>
          <p:cNvPr id="8" name="Footer Placeholder 7">
            <a:extLst>
              <a:ext uri="{FF2B5EF4-FFF2-40B4-BE49-F238E27FC236}">
                <a16:creationId xmlns:a16="http://schemas.microsoft.com/office/drawing/2014/main" id="{1AACECE0-C07E-D2FB-2A5F-E4FDE543B455}"/>
              </a:ext>
            </a:extLst>
          </p:cNvPr>
          <p:cNvSpPr>
            <a:spLocks noGrp="1"/>
          </p:cNvSpPr>
          <p:nvPr>
            <p:ph type="ftr" sz="quarter" idx="11"/>
          </p:nvPr>
        </p:nvSpPr>
        <p:spPr/>
        <p:txBody>
          <a:bodyPr/>
          <a:lstStyle/>
          <a:p>
            <a:r>
              <a:rPr lang="en-US"/>
              <a:t>Bexi (Rebecca Lobo, PhD)</a:t>
            </a:r>
          </a:p>
        </p:txBody>
      </p:sp>
      <p:sp>
        <p:nvSpPr>
          <p:cNvPr id="9" name="Slide Number Placeholder 8">
            <a:extLst>
              <a:ext uri="{FF2B5EF4-FFF2-40B4-BE49-F238E27FC236}">
                <a16:creationId xmlns:a16="http://schemas.microsoft.com/office/drawing/2014/main" id="{3CEDC4E5-46D3-C95C-09BA-03BBE99D53CE}"/>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413075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0C78-1C5E-3DC0-FA85-7D3FCCF14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D7E81-9116-A376-E747-6AF8157A824B}"/>
              </a:ext>
            </a:extLst>
          </p:cNvPr>
          <p:cNvSpPr>
            <a:spLocks noGrp="1"/>
          </p:cNvSpPr>
          <p:nvPr>
            <p:ph type="dt" sz="half" idx="10"/>
          </p:nvPr>
        </p:nvSpPr>
        <p:spPr/>
        <p:txBody>
          <a:bodyPr/>
          <a:lstStyle/>
          <a:p>
            <a:fld id="{541CAED8-19F6-A14F-990D-EF07C0B9ADAB}" type="datetime1">
              <a:rPr lang="en-US" smtClean="0"/>
              <a:t>5/6/23</a:t>
            </a:fld>
            <a:endParaRPr lang="en-US"/>
          </a:p>
        </p:txBody>
      </p:sp>
      <p:sp>
        <p:nvSpPr>
          <p:cNvPr id="4" name="Footer Placeholder 3">
            <a:extLst>
              <a:ext uri="{FF2B5EF4-FFF2-40B4-BE49-F238E27FC236}">
                <a16:creationId xmlns:a16="http://schemas.microsoft.com/office/drawing/2014/main" id="{50185F2D-2435-178A-6AD7-C69A5508C61F}"/>
              </a:ext>
            </a:extLst>
          </p:cNvPr>
          <p:cNvSpPr>
            <a:spLocks noGrp="1"/>
          </p:cNvSpPr>
          <p:nvPr>
            <p:ph type="ftr" sz="quarter" idx="11"/>
          </p:nvPr>
        </p:nvSpPr>
        <p:spPr/>
        <p:txBody>
          <a:bodyPr/>
          <a:lstStyle/>
          <a:p>
            <a:r>
              <a:rPr lang="en-US"/>
              <a:t>Bexi (Rebecca Lobo, PhD)</a:t>
            </a:r>
          </a:p>
        </p:txBody>
      </p:sp>
      <p:sp>
        <p:nvSpPr>
          <p:cNvPr id="5" name="Slide Number Placeholder 4">
            <a:extLst>
              <a:ext uri="{FF2B5EF4-FFF2-40B4-BE49-F238E27FC236}">
                <a16:creationId xmlns:a16="http://schemas.microsoft.com/office/drawing/2014/main" id="{01505FE3-E143-7134-6FF6-AC79AF339576}"/>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0642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34916-BF2A-8757-9AF6-81F3B7CF3FE6}"/>
              </a:ext>
            </a:extLst>
          </p:cNvPr>
          <p:cNvSpPr>
            <a:spLocks noGrp="1"/>
          </p:cNvSpPr>
          <p:nvPr>
            <p:ph type="dt" sz="half" idx="10"/>
          </p:nvPr>
        </p:nvSpPr>
        <p:spPr/>
        <p:txBody>
          <a:bodyPr/>
          <a:lstStyle/>
          <a:p>
            <a:fld id="{0322291F-7989-EF46-BB11-7C2090C769B2}" type="datetime1">
              <a:rPr lang="en-US" smtClean="0"/>
              <a:t>5/6/23</a:t>
            </a:fld>
            <a:endParaRPr lang="en-US"/>
          </a:p>
        </p:txBody>
      </p:sp>
      <p:sp>
        <p:nvSpPr>
          <p:cNvPr id="3" name="Footer Placeholder 2">
            <a:extLst>
              <a:ext uri="{FF2B5EF4-FFF2-40B4-BE49-F238E27FC236}">
                <a16:creationId xmlns:a16="http://schemas.microsoft.com/office/drawing/2014/main" id="{4D579371-B800-4F4A-E326-8E6BB59B0DFA}"/>
              </a:ext>
            </a:extLst>
          </p:cNvPr>
          <p:cNvSpPr>
            <a:spLocks noGrp="1"/>
          </p:cNvSpPr>
          <p:nvPr>
            <p:ph type="ftr" sz="quarter" idx="11"/>
          </p:nvPr>
        </p:nvSpPr>
        <p:spPr/>
        <p:txBody>
          <a:bodyPr/>
          <a:lstStyle/>
          <a:p>
            <a:r>
              <a:rPr lang="en-US"/>
              <a:t>Bexi (Rebecca Lobo, PhD)</a:t>
            </a:r>
          </a:p>
        </p:txBody>
      </p:sp>
      <p:sp>
        <p:nvSpPr>
          <p:cNvPr id="4" name="Slide Number Placeholder 3">
            <a:extLst>
              <a:ext uri="{FF2B5EF4-FFF2-40B4-BE49-F238E27FC236}">
                <a16:creationId xmlns:a16="http://schemas.microsoft.com/office/drawing/2014/main" id="{615AC0B9-2C6A-064E-4309-96298E441922}"/>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46715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F273-916E-64B4-38A8-8E861A57F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7E5026-B473-DB0A-0DDA-C84009A9A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809E6-3BB1-7CE7-8501-23136CF71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E426F-FA5D-F60F-6EE6-84F226563863}"/>
              </a:ext>
            </a:extLst>
          </p:cNvPr>
          <p:cNvSpPr>
            <a:spLocks noGrp="1"/>
          </p:cNvSpPr>
          <p:nvPr>
            <p:ph type="dt" sz="half" idx="10"/>
          </p:nvPr>
        </p:nvSpPr>
        <p:spPr/>
        <p:txBody>
          <a:bodyPr/>
          <a:lstStyle/>
          <a:p>
            <a:fld id="{4052082F-83D8-B04A-921F-9863111530E6}" type="datetime1">
              <a:rPr lang="en-US" smtClean="0"/>
              <a:t>5/6/23</a:t>
            </a:fld>
            <a:endParaRPr lang="en-US"/>
          </a:p>
        </p:txBody>
      </p:sp>
      <p:sp>
        <p:nvSpPr>
          <p:cNvPr id="6" name="Footer Placeholder 5">
            <a:extLst>
              <a:ext uri="{FF2B5EF4-FFF2-40B4-BE49-F238E27FC236}">
                <a16:creationId xmlns:a16="http://schemas.microsoft.com/office/drawing/2014/main" id="{B4B88776-A9DB-79E8-51FB-127BE89F0902}"/>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78F3F2FB-2DC6-FDC7-F6E9-4BD74E5C713E}"/>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112867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A83A-01A4-CE6C-AE84-27D3AC112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241295-045B-68B2-C462-376CD3181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25896-70D3-779E-7A15-8A658FD43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99A35-FDE2-BD34-756D-C791302011D2}"/>
              </a:ext>
            </a:extLst>
          </p:cNvPr>
          <p:cNvSpPr>
            <a:spLocks noGrp="1"/>
          </p:cNvSpPr>
          <p:nvPr>
            <p:ph type="dt" sz="half" idx="10"/>
          </p:nvPr>
        </p:nvSpPr>
        <p:spPr/>
        <p:txBody>
          <a:bodyPr/>
          <a:lstStyle/>
          <a:p>
            <a:fld id="{114F9EBB-A6DF-424F-9FFB-66D4A83EAD8B}" type="datetime1">
              <a:rPr lang="en-US" smtClean="0"/>
              <a:t>5/6/23</a:t>
            </a:fld>
            <a:endParaRPr lang="en-US"/>
          </a:p>
        </p:txBody>
      </p:sp>
      <p:sp>
        <p:nvSpPr>
          <p:cNvPr id="6" name="Footer Placeholder 5">
            <a:extLst>
              <a:ext uri="{FF2B5EF4-FFF2-40B4-BE49-F238E27FC236}">
                <a16:creationId xmlns:a16="http://schemas.microsoft.com/office/drawing/2014/main" id="{AB25637B-6CAD-1E27-6AF4-325B079D3D71}"/>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A284EA07-699A-6AAA-A4A1-3F3A40FE19C3}"/>
              </a:ext>
            </a:extLst>
          </p:cNvPr>
          <p:cNvSpPr>
            <a:spLocks noGrp="1"/>
          </p:cNvSpPr>
          <p:nvPr>
            <p:ph type="sldNum" sz="quarter" idx="12"/>
          </p:nvPr>
        </p:nvSpPr>
        <p:spPr/>
        <p:txBody>
          <a:bodyPr/>
          <a:lstStyle/>
          <a:p>
            <a:fld id="{D8EB42D7-57F4-B047-AC74-2FACCED62C60}" type="slidenum">
              <a:rPr lang="en-US" smtClean="0"/>
              <a:t>‹#›</a:t>
            </a:fld>
            <a:endParaRPr lang="en-US"/>
          </a:p>
        </p:txBody>
      </p:sp>
    </p:spTree>
    <p:extLst>
      <p:ext uri="{BB962C8B-B14F-4D97-AF65-F5344CB8AC3E}">
        <p14:creationId xmlns:p14="http://schemas.microsoft.com/office/powerpoint/2010/main" val="30272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76306-9C88-26AE-AE21-EF57840E0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4A871-291E-A34B-85A7-1736DEBB6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15673-D154-D464-22B7-4B7295D7F0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0F298-97A6-D647-8F30-1DE3D4265ACB}" type="datetime1">
              <a:rPr lang="en-US" smtClean="0"/>
              <a:t>5/6/23</a:t>
            </a:fld>
            <a:endParaRPr lang="en-US"/>
          </a:p>
        </p:txBody>
      </p:sp>
      <p:sp>
        <p:nvSpPr>
          <p:cNvPr id="5" name="Footer Placeholder 4">
            <a:extLst>
              <a:ext uri="{FF2B5EF4-FFF2-40B4-BE49-F238E27FC236}">
                <a16:creationId xmlns:a16="http://schemas.microsoft.com/office/drawing/2014/main" id="{E916691C-1D43-00CB-8E97-D748AE2ACD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Bexi (Rebecca Lobo, PhD)</a:t>
            </a:r>
          </a:p>
        </p:txBody>
      </p:sp>
      <p:sp>
        <p:nvSpPr>
          <p:cNvPr id="6" name="Slide Number Placeholder 5">
            <a:extLst>
              <a:ext uri="{FF2B5EF4-FFF2-40B4-BE49-F238E27FC236}">
                <a16:creationId xmlns:a16="http://schemas.microsoft.com/office/drawing/2014/main" id="{5D633948-AED8-983B-3170-B579362E8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B42D7-57F4-B047-AC74-2FACCED62C60}" type="slidenum">
              <a:rPr lang="en-US" smtClean="0"/>
              <a:t>‹#›</a:t>
            </a:fld>
            <a:endParaRPr lang="en-US"/>
          </a:p>
        </p:txBody>
      </p:sp>
    </p:spTree>
    <p:extLst>
      <p:ext uri="{BB962C8B-B14F-4D97-AF65-F5344CB8AC3E}">
        <p14:creationId xmlns:p14="http://schemas.microsoft.com/office/powerpoint/2010/main" val="250005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training.seer.cancer.gov/images/anatomy/cells_tissues_membranes/epithelium_tissu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ncbi.nlm.nih.gov/pmc/articles/PMC3673383/" TargetMode="External"/><Relationship Id="rId4"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4.jp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person, outdoor, clothing&#10;&#10;Description automatically generated">
            <a:extLst>
              <a:ext uri="{FF2B5EF4-FFF2-40B4-BE49-F238E27FC236}">
                <a16:creationId xmlns:a16="http://schemas.microsoft.com/office/drawing/2014/main" id="{31832043-5758-3CBB-90F0-00BAFD968503}"/>
              </a:ext>
            </a:extLst>
          </p:cNvPr>
          <p:cNvPicPr>
            <a:picLocks noChangeAspect="1"/>
          </p:cNvPicPr>
          <p:nvPr/>
        </p:nvPicPr>
        <p:blipFill rotWithShape="1">
          <a:blip r:embed="rId3"/>
          <a:srcRect l="17255" r="24968"/>
          <a:stretch/>
        </p:blipFill>
        <p:spPr>
          <a:xfrm>
            <a:off x="773670" y="616633"/>
            <a:ext cx="4875289" cy="5625333"/>
          </a:xfrm>
          <a:prstGeom prst="rect">
            <a:avLst/>
          </a:prstGeom>
        </p:spPr>
      </p:pic>
      <p:pic>
        <p:nvPicPr>
          <p:cNvPr id="5" name="Picture 4" descr="Text&#10;&#10;Description automatically generated">
            <a:extLst>
              <a:ext uri="{FF2B5EF4-FFF2-40B4-BE49-F238E27FC236}">
                <a16:creationId xmlns:a16="http://schemas.microsoft.com/office/drawing/2014/main" id="{9374C001-2C06-55EF-00F6-C701611513B3}"/>
              </a:ext>
            </a:extLst>
          </p:cNvPr>
          <p:cNvPicPr>
            <a:picLocks noChangeAspect="1"/>
          </p:cNvPicPr>
          <p:nvPr/>
        </p:nvPicPr>
        <p:blipFill rotWithShape="1">
          <a:blip r:embed="rId4"/>
          <a:srcRect t="1422"/>
          <a:stretch/>
        </p:blipFill>
        <p:spPr>
          <a:xfrm>
            <a:off x="5882098" y="616033"/>
            <a:ext cx="5688619" cy="5625934"/>
          </a:xfrm>
          <a:prstGeom prst="rect">
            <a:avLst/>
          </a:prstGeom>
        </p:spPr>
      </p:pic>
      <p:sp>
        <p:nvSpPr>
          <p:cNvPr id="2" name="Rectangle 1">
            <a:extLst>
              <a:ext uri="{FF2B5EF4-FFF2-40B4-BE49-F238E27FC236}">
                <a16:creationId xmlns:a16="http://schemas.microsoft.com/office/drawing/2014/main" id="{DCC90D2B-5D4A-B968-22DF-BE0F2D7FD060}"/>
              </a:ext>
            </a:extLst>
          </p:cNvPr>
          <p:cNvSpPr/>
          <p:nvPr/>
        </p:nvSpPr>
        <p:spPr>
          <a:xfrm>
            <a:off x="7576457" y="4845132"/>
            <a:ext cx="2315688" cy="403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15024D-E8BD-2D09-0662-89A3F275FAE7}"/>
              </a:ext>
            </a:extLst>
          </p:cNvPr>
          <p:cNvSpPr txBox="1"/>
          <p:nvPr/>
        </p:nvSpPr>
        <p:spPr>
          <a:xfrm>
            <a:off x="6828334" y="4845132"/>
            <a:ext cx="3796145" cy="430887"/>
          </a:xfrm>
          <a:prstGeom prst="rect">
            <a:avLst/>
          </a:prstGeom>
          <a:noFill/>
        </p:spPr>
        <p:txBody>
          <a:bodyPr wrap="square" rtlCol="0">
            <a:spAutoFit/>
          </a:bodyPr>
          <a:lstStyle/>
          <a:p>
            <a:pPr algn="ctr"/>
            <a:r>
              <a:rPr lang="en-US" sz="1100" dirty="0">
                <a:latin typeface="Avenir Book" panose="02000503020000020003" pitchFamily="2" charset="0"/>
              </a:rPr>
              <a:t>Nutritional Biologist &amp; Biochemist</a:t>
            </a:r>
          </a:p>
          <a:p>
            <a:pPr algn="ctr"/>
            <a:r>
              <a:rPr lang="en-US" sz="1100" dirty="0" err="1">
                <a:latin typeface="Avenir Book" panose="02000503020000020003" pitchFamily="2" charset="0"/>
              </a:rPr>
              <a:t>Bexi’s</a:t>
            </a:r>
            <a:r>
              <a:rPr lang="en-US" sz="1100" dirty="0">
                <a:latin typeface="Avenir Book" panose="02000503020000020003" pitchFamily="2" charset="0"/>
              </a:rPr>
              <a:t> Bespoke </a:t>
            </a:r>
            <a:r>
              <a:rPr lang="en-US" sz="1100" dirty="0" err="1">
                <a:latin typeface="Avenir Book" panose="02000503020000020003" pitchFamily="2" charset="0"/>
              </a:rPr>
              <a:t>Revitalisation</a:t>
            </a:r>
            <a:endParaRPr lang="en-US" sz="1100" dirty="0">
              <a:latin typeface="Avenir Book" panose="02000503020000020003" pitchFamily="2" charset="0"/>
            </a:endParaRPr>
          </a:p>
        </p:txBody>
      </p:sp>
    </p:spTree>
    <p:extLst>
      <p:ext uri="{BB962C8B-B14F-4D97-AF65-F5344CB8AC3E}">
        <p14:creationId xmlns:p14="http://schemas.microsoft.com/office/powerpoint/2010/main" val="170513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42455FA-65CB-403B-D014-FF1149F8FCED}"/>
              </a:ext>
            </a:extLst>
          </p:cNvPr>
          <p:cNvGrpSpPr/>
          <p:nvPr/>
        </p:nvGrpSpPr>
        <p:grpSpPr>
          <a:xfrm>
            <a:off x="4885013" y="0"/>
            <a:ext cx="7261411" cy="6857999"/>
            <a:chOff x="4930589" y="0"/>
            <a:chExt cx="7261411" cy="6857999"/>
          </a:xfrm>
        </p:grpSpPr>
        <p:pic>
          <p:nvPicPr>
            <p:cNvPr id="11" name="Picture 10">
              <a:extLst>
                <a:ext uri="{FF2B5EF4-FFF2-40B4-BE49-F238E27FC236}">
                  <a16:creationId xmlns:a16="http://schemas.microsoft.com/office/drawing/2014/main" id="{F3FD2DEE-22CF-CD65-5040-184C53D0ED5B}"/>
                </a:ext>
              </a:extLst>
            </p:cNvPr>
            <p:cNvPicPr>
              <a:picLocks noChangeAspect="1"/>
            </p:cNvPicPr>
            <p:nvPr/>
          </p:nvPicPr>
          <p:blipFill>
            <a:blip r:embed="rId3"/>
            <a:stretch>
              <a:fillRect/>
            </a:stretch>
          </p:blipFill>
          <p:spPr>
            <a:xfrm>
              <a:off x="4930589" y="0"/>
              <a:ext cx="7261411" cy="6857999"/>
            </a:xfrm>
            <a:prstGeom prst="rect">
              <a:avLst/>
            </a:prstGeom>
          </p:spPr>
        </p:pic>
        <p:sp>
          <p:nvSpPr>
            <p:cNvPr id="12" name="TextBox 11">
              <a:extLst>
                <a:ext uri="{FF2B5EF4-FFF2-40B4-BE49-F238E27FC236}">
                  <a16:creationId xmlns:a16="http://schemas.microsoft.com/office/drawing/2014/main" id="{8D1FF4DB-1BF9-2226-13AA-B964251DCFB8}"/>
                </a:ext>
              </a:extLst>
            </p:cNvPr>
            <p:cNvSpPr txBox="1"/>
            <p:nvPr/>
          </p:nvSpPr>
          <p:spPr>
            <a:xfrm>
              <a:off x="8291384" y="172995"/>
              <a:ext cx="3900616" cy="246221"/>
            </a:xfrm>
            <a:prstGeom prst="rect">
              <a:avLst/>
            </a:prstGeom>
            <a:noFill/>
          </p:spPr>
          <p:txBody>
            <a:bodyPr wrap="square" rtlCol="0">
              <a:spAutoFit/>
            </a:bodyPr>
            <a:lstStyle/>
            <a:p>
              <a:pPr algn="ctr"/>
              <a:r>
                <a:rPr lang="en-US" sz="1000" dirty="0">
                  <a:latin typeface="Avenir Book" panose="02000503020000020003" pitchFamily="2" charset="0"/>
                </a:rPr>
                <a:t>US-Gov, Public domain, via Wikimedia Commons</a:t>
              </a:r>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0" y="1566295"/>
            <a:ext cx="5290458" cy="2358519"/>
          </a:xfrm>
        </p:spPr>
        <p:txBody>
          <a:bodyPr>
            <a:normAutofit/>
          </a:bodyPr>
          <a:lstStyle/>
          <a:p>
            <a:pPr algn="ctr"/>
            <a:r>
              <a:rPr lang="en-US" sz="3400" dirty="0">
                <a:latin typeface="Avenir Medium" panose="02000503020000020003" pitchFamily="2" charset="0"/>
              </a:rPr>
              <a:t>Your Skin Is</a:t>
            </a:r>
            <a:br>
              <a:rPr lang="en-US" sz="3400" dirty="0">
                <a:latin typeface="Avenir Medium" panose="02000503020000020003" pitchFamily="2" charset="0"/>
              </a:rPr>
            </a:br>
            <a:r>
              <a:rPr lang="en-US" sz="3400" dirty="0">
                <a:latin typeface="Avenir Medium" panose="02000503020000020003" pitchFamily="2" charset="0"/>
              </a:rPr>
              <a:t>The Interface Between You &amp; Nature</a:t>
            </a:r>
          </a:p>
        </p:txBody>
      </p:sp>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a:xfrm>
            <a:off x="587829" y="6356349"/>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10</a:t>
            </a:fld>
            <a:endParaRPr lang="en-US"/>
          </a:p>
        </p:txBody>
      </p:sp>
      <p:sp>
        <p:nvSpPr>
          <p:cNvPr id="5" name="Content Placeholder 4">
            <a:extLst>
              <a:ext uri="{FF2B5EF4-FFF2-40B4-BE49-F238E27FC236}">
                <a16:creationId xmlns:a16="http://schemas.microsoft.com/office/drawing/2014/main" id="{6190A715-B4D4-823E-8C35-AD0D4C25C7C8}"/>
              </a:ext>
            </a:extLst>
          </p:cNvPr>
          <p:cNvSpPr>
            <a:spLocks noGrp="1"/>
          </p:cNvSpPr>
          <p:nvPr>
            <p:ph idx="1"/>
          </p:nvPr>
        </p:nvSpPr>
        <p:spPr>
          <a:xfrm>
            <a:off x="372532" y="3787018"/>
            <a:ext cx="4917926" cy="1659683"/>
          </a:xfrm>
        </p:spPr>
        <p:txBody>
          <a:bodyPr>
            <a:noAutofit/>
          </a:bodyPr>
          <a:lstStyle/>
          <a:p>
            <a:pPr marL="0" indent="0" algn="ctr">
              <a:lnSpc>
                <a:spcPct val="100000"/>
              </a:lnSpc>
              <a:spcBef>
                <a:spcPts val="0"/>
              </a:spcBef>
              <a:buNone/>
            </a:pPr>
            <a:r>
              <a:rPr lang="en-US" sz="2400" dirty="0">
                <a:solidFill>
                  <a:srgbClr val="00B400"/>
                </a:solidFill>
                <a:latin typeface="Avenir Medium" panose="02000503020000020003" pitchFamily="2" charset="0"/>
              </a:rPr>
              <a:t>You house multiple ecosystems</a:t>
            </a:r>
          </a:p>
          <a:p>
            <a:pPr marL="0" indent="0" algn="ctr">
              <a:lnSpc>
                <a:spcPct val="100000"/>
              </a:lnSpc>
              <a:spcBef>
                <a:spcPts val="0"/>
              </a:spcBef>
              <a:buNone/>
            </a:pPr>
            <a:r>
              <a:rPr lang="en-US" sz="2400" dirty="0">
                <a:solidFill>
                  <a:srgbClr val="00B400"/>
                </a:solidFill>
                <a:latin typeface="Avenir Medium" panose="02000503020000020003" pitchFamily="2" charset="0"/>
              </a:rPr>
              <a:t>of microbes on and in your body,</a:t>
            </a:r>
            <a:br>
              <a:rPr lang="en-US" sz="2400" dirty="0">
                <a:solidFill>
                  <a:srgbClr val="00B400"/>
                </a:solidFill>
                <a:latin typeface="Avenir Medium" panose="02000503020000020003" pitchFamily="2" charset="0"/>
              </a:rPr>
            </a:br>
            <a:r>
              <a:rPr lang="en-US" sz="2400" dirty="0">
                <a:solidFill>
                  <a:srgbClr val="00B400"/>
                </a:solidFill>
                <a:latin typeface="Avenir Medium" panose="02000503020000020003" pitchFamily="2" charset="0"/>
              </a:rPr>
              <a:t>one of the biggest is on your skin, your skin microbiome.</a:t>
            </a:r>
          </a:p>
        </p:txBody>
      </p:sp>
      <p:pic>
        <p:nvPicPr>
          <p:cNvPr id="13" name="Picture 12">
            <a:extLst>
              <a:ext uri="{FF2B5EF4-FFF2-40B4-BE49-F238E27FC236}">
                <a16:creationId xmlns:a16="http://schemas.microsoft.com/office/drawing/2014/main" id="{C829BC7C-BE0A-E4B6-AB02-BE81CCF10F66}"/>
              </a:ext>
            </a:extLst>
          </p:cNvPr>
          <p:cNvPicPr>
            <a:picLocks noChangeAspect="1"/>
          </p:cNvPicPr>
          <p:nvPr/>
        </p:nvPicPr>
        <p:blipFill>
          <a:blip r:embed="rId4"/>
          <a:stretch>
            <a:fillRect/>
          </a:stretch>
        </p:blipFill>
        <p:spPr>
          <a:xfrm>
            <a:off x="4166406" y="12840"/>
            <a:ext cx="1659683" cy="1659683"/>
          </a:xfrm>
          <a:prstGeom prst="rect">
            <a:avLst/>
          </a:prstGeom>
        </p:spPr>
      </p:pic>
      <p:cxnSp>
        <p:nvCxnSpPr>
          <p:cNvPr id="14" name="Straight Arrow Connector 13">
            <a:extLst>
              <a:ext uri="{FF2B5EF4-FFF2-40B4-BE49-F238E27FC236}">
                <a16:creationId xmlns:a16="http://schemas.microsoft.com/office/drawing/2014/main" id="{E938D0E6-E9B7-3AAC-7D67-4CD393B06CE2}"/>
              </a:ext>
            </a:extLst>
          </p:cNvPr>
          <p:cNvCxnSpPr>
            <a:cxnSpLocks/>
          </p:cNvCxnSpPr>
          <p:nvPr/>
        </p:nvCxnSpPr>
        <p:spPr>
          <a:xfrm>
            <a:off x="5826089" y="842681"/>
            <a:ext cx="2101848" cy="842682"/>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050016-C6CB-BDCD-DC0D-4BA6AFE464C6}"/>
              </a:ext>
            </a:extLst>
          </p:cNvPr>
          <p:cNvCxnSpPr>
            <a:cxnSpLocks/>
          </p:cNvCxnSpPr>
          <p:nvPr/>
        </p:nvCxnSpPr>
        <p:spPr>
          <a:xfrm flipH="1" flipV="1">
            <a:off x="5683624" y="1093694"/>
            <a:ext cx="2008094" cy="824753"/>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48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F35E57-FF20-1A4F-75A9-3EC4A4CEB303}"/>
              </a:ext>
            </a:extLst>
          </p:cNvPr>
          <p:cNvGrpSpPr/>
          <p:nvPr/>
        </p:nvGrpSpPr>
        <p:grpSpPr>
          <a:xfrm>
            <a:off x="986119" y="1905170"/>
            <a:ext cx="9601197" cy="3110753"/>
            <a:chOff x="986119" y="2280306"/>
            <a:chExt cx="9601197" cy="3110753"/>
          </a:xfrm>
        </p:grpSpPr>
        <p:pic>
          <p:nvPicPr>
            <p:cNvPr id="4" name="Picture 3">
              <a:extLst>
                <a:ext uri="{FF2B5EF4-FFF2-40B4-BE49-F238E27FC236}">
                  <a16:creationId xmlns:a16="http://schemas.microsoft.com/office/drawing/2014/main" id="{BA1AB785-089C-68EF-971E-E5FF162A41EC}"/>
                </a:ext>
              </a:extLst>
            </p:cNvPr>
            <p:cNvPicPr>
              <a:picLocks noChangeAspect="1"/>
            </p:cNvPicPr>
            <p:nvPr/>
          </p:nvPicPr>
          <p:blipFill>
            <a:blip r:embed="rId3"/>
            <a:stretch>
              <a:fillRect/>
            </a:stretch>
          </p:blipFill>
          <p:spPr>
            <a:xfrm>
              <a:off x="7844116" y="2464082"/>
              <a:ext cx="2743200" cy="2743200"/>
            </a:xfrm>
            <a:prstGeom prst="rect">
              <a:avLst/>
            </a:prstGeom>
          </p:spPr>
        </p:pic>
        <p:pic>
          <p:nvPicPr>
            <p:cNvPr id="8" name="Graphic 7" descr="User outline">
              <a:extLst>
                <a:ext uri="{FF2B5EF4-FFF2-40B4-BE49-F238E27FC236}">
                  <a16:creationId xmlns:a16="http://schemas.microsoft.com/office/drawing/2014/main" id="{DC18CE87-C6D5-6B3F-4099-AA6E4EC81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119" y="2280306"/>
              <a:ext cx="3110753" cy="3110753"/>
            </a:xfrm>
            <a:prstGeom prst="rect">
              <a:avLst/>
            </a:prstGeom>
          </p:spPr>
        </p:pic>
        <p:cxnSp>
          <p:nvCxnSpPr>
            <p:cNvPr id="9" name="Straight Arrow Connector 8">
              <a:extLst>
                <a:ext uri="{FF2B5EF4-FFF2-40B4-BE49-F238E27FC236}">
                  <a16:creationId xmlns:a16="http://schemas.microsoft.com/office/drawing/2014/main" id="{DBA625D6-30CE-C6DC-171A-8E36210A78AB}"/>
                </a:ext>
              </a:extLst>
            </p:cNvPr>
            <p:cNvCxnSpPr>
              <a:cxnSpLocks/>
            </p:cNvCxnSpPr>
            <p:nvPr/>
          </p:nvCxnSpPr>
          <p:spPr>
            <a:xfrm>
              <a:off x="3798795" y="3478304"/>
              <a:ext cx="4045321" cy="0"/>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5589D8-9841-3F66-0424-38C771433C27}"/>
                </a:ext>
              </a:extLst>
            </p:cNvPr>
            <p:cNvCxnSpPr>
              <a:cxnSpLocks/>
            </p:cNvCxnSpPr>
            <p:nvPr/>
          </p:nvCxnSpPr>
          <p:spPr>
            <a:xfrm flipH="1">
              <a:off x="3798795" y="4026855"/>
              <a:ext cx="4045321" cy="0"/>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19DD92D-C50E-F381-67ED-43E1CB34D57F}"/>
                </a:ext>
              </a:extLst>
            </p:cNvPr>
            <p:cNvSpPr txBox="1"/>
            <p:nvPr/>
          </p:nvSpPr>
          <p:spPr>
            <a:xfrm>
              <a:off x="3603812" y="2696615"/>
              <a:ext cx="4491317" cy="646331"/>
            </a:xfrm>
            <a:prstGeom prst="rect">
              <a:avLst/>
            </a:prstGeom>
            <a:noFill/>
          </p:spPr>
          <p:txBody>
            <a:bodyPr wrap="square" rtlCol="0">
              <a:spAutoFit/>
            </a:bodyPr>
            <a:lstStyle/>
            <a:p>
              <a:pPr algn="ctr"/>
              <a:r>
                <a:rPr lang="en-US" b="1" i="1" dirty="0">
                  <a:latin typeface="Avenir Book" panose="02000503020000020003" pitchFamily="2" charset="0"/>
                </a:rPr>
                <a:t>What you put on and in your body</a:t>
              </a:r>
            </a:p>
            <a:p>
              <a:pPr algn="ctr"/>
              <a:r>
                <a:rPr lang="en-US" b="1" i="1" dirty="0">
                  <a:latin typeface="Avenir Book" panose="02000503020000020003" pitchFamily="2" charset="0"/>
                </a:rPr>
                <a:t>(skincare, makeup, food, drink, drugs)</a:t>
              </a:r>
            </a:p>
          </p:txBody>
        </p:sp>
        <p:sp>
          <p:nvSpPr>
            <p:cNvPr id="18" name="TextBox 17">
              <a:extLst>
                <a:ext uri="{FF2B5EF4-FFF2-40B4-BE49-F238E27FC236}">
                  <a16:creationId xmlns:a16="http://schemas.microsoft.com/office/drawing/2014/main" id="{44082104-B9BC-0B98-568B-E4B6C757E4E9}"/>
                </a:ext>
              </a:extLst>
            </p:cNvPr>
            <p:cNvSpPr txBox="1"/>
            <p:nvPr/>
          </p:nvSpPr>
          <p:spPr>
            <a:xfrm>
              <a:off x="3798795" y="4216660"/>
              <a:ext cx="4240304" cy="646331"/>
            </a:xfrm>
            <a:prstGeom prst="rect">
              <a:avLst/>
            </a:prstGeom>
            <a:noFill/>
          </p:spPr>
          <p:txBody>
            <a:bodyPr wrap="square" rtlCol="0">
              <a:spAutoFit/>
            </a:bodyPr>
            <a:lstStyle/>
            <a:p>
              <a:pPr algn="ctr"/>
              <a:r>
                <a:rPr lang="en-US" b="1" i="1" dirty="0">
                  <a:latin typeface="Avenir Book" panose="02000503020000020003" pitchFamily="2" charset="0"/>
                </a:rPr>
                <a:t>Types of microbes and</a:t>
              </a:r>
            </a:p>
            <a:p>
              <a:pPr algn="ctr"/>
              <a:r>
                <a:rPr lang="en-US" b="1" i="1" dirty="0">
                  <a:latin typeface="Avenir Book" panose="02000503020000020003" pitchFamily="2" charset="0"/>
                </a:rPr>
                <a:t>byproducts of their metabolism </a:t>
              </a:r>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25929" y="181300"/>
            <a:ext cx="10940142" cy="1753011"/>
          </a:xfrm>
        </p:spPr>
        <p:txBody>
          <a:bodyPr>
            <a:normAutofit/>
          </a:bodyPr>
          <a:lstStyle/>
          <a:p>
            <a:pPr algn="ctr"/>
            <a:r>
              <a:rPr lang="en-US" dirty="0">
                <a:latin typeface="Avenir Medium" panose="02000503020000020003" pitchFamily="2" charset="0"/>
              </a:rPr>
              <a:t>You Are In A Relationship With The Microbes Living On &amp; In Your Body.</a:t>
            </a:r>
          </a:p>
        </p:txBody>
      </p:sp>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11</a:t>
            </a:fld>
            <a:endParaRPr lang="en-US"/>
          </a:p>
        </p:txBody>
      </p:sp>
      <p:sp>
        <p:nvSpPr>
          <p:cNvPr id="5" name="Content Placeholder 4">
            <a:extLst>
              <a:ext uri="{FF2B5EF4-FFF2-40B4-BE49-F238E27FC236}">
                <a16:creationId xmlns:a16="http://schemas.microsoft.com/office/drawing/2014/main" id="{6190A715-B4D4-823E-8C35-AD0D4C25C7C8}"/>
              </a:ext>
            </a:extLst>
          </p:cNvPr>
          <p:cNvSpPr>
            <a:spLocks noGrp="1"/>
          </p:cNvSpPr>
          <p:nvPr>
            <p:ph idx="1"/>
          </p:nvPr>
        </p:nvSpPr>
        <p:spPr>
          <a:xfrm>
            <a:off x="0" y="5105789"/>
            <a:ext cx="12192000" cy="1243838"/>
          </a:xfrm>
        </p:spPr>
        <p:txBody>
          <a:bodyPr>
            <a:normAutofit/>
          </a:bodyPr>
          <a:lstStyle/>
          <a:p>
            <a:pPr marL="0" indent="0" algn="ctr">
              <a:buNone/>
            </a:pPr>
            <a:r>
              <a:rPr lang="en-US" dirty="0">
                <a:solidFill>
                  <a:srgbClr val="00B400"/>
                </a:solidFill>
              </a:rPr>
              <a:t>You influence their health; they influence yours.</a:t>
            </a:r>
          </a:p>
          <a:p>
            <a:pPr marL="0" indent="0" algn="ctr">
              <a:buNone/>
            </a:pPr>
            <a:r>
              <a:rPr lang="en-US" dirty="0">
                <a:solidFill>
                  <a:srgbClr val="877DFF"/>
                </a:solidFill>
              </a:rPr>
              <a:t>Your microbiomes are part of your body’s defense systems.</a:t>
            </a:r>
          </a:p>
        </p:txBody>
      </p:sp>
    </p:spTree>
    <p:extLst>
      <p:ext uri="{BB962C8B-B14F-4D97-AF65-F5344CB8AC3E}">
        <p14:creationId xmlns:p14="http://schemas.microsoft.com/office/powerpoint/2010/main" val="368013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903931"/>
            <a:ext cx="11072660" cy="1325563"/>
          </a:xfrm>
        </p:spPr>
        <p:txBody>
          <a:bodyPr/>
          <a:lstStyle/>
          <a:p>
            <a:pPr algn="ctr"/>
            <a:r>
              <a:rPr lang="en-US" dirty="0">
                <a:latin typeface="Avenir Medium" panose="02000503020000020003" pitchFamily="2" charset="0"/>
              </a:rPr>
              <a:t>Microbes Feed On Sebum,</a:t>
            </a:r>
            <a:br>
              <a:rPr lang="en-US" dirty="0">
                <a:latin typeface="Avenir Medium" panose="02000503020000020003" pitchFamily="2" charset="0"/>
              </a:rPr>
            </a:br>
            <a:r>
              <a:rPr lang="en-US" dirty="0">
                <a:latin typeface="Avenir Medium" panose="02000503020000020003" pitchFamily="2" charset="0"/>
              </a:rPr>
              <a:t>Your Skin’s Natural Moisturizer.</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838200" y="2414957"/>
            <a:ext cx="10708544" cy="3446584"/>
          </a:xfrm>
        </p:spPr>
        <p:txBody>
          <a:bodyPr>
            <a:normAutofit fontScale="92500"/>
          </a:bodyPr>
          <a:lstStyle/>
          <a:p>
            <a:pPr marL="342900" indent="-342900"/>
            <a:r>
              <a:rPr lang="en-US" dirty="0">
                <a:solidFill>
                  <a:srgbClr val="000000"/>
                </a:solidFill>
                <a:latin typeface="Avenir Medium" panose="02000503020000020003" pitchFamily="2" charset="0"/>
              </a:rPr>
              <a:t>Sebum is an oily, waxy substance produced by sebaceous glands in your skin.</a:t>
            </a:r>
          </a:p>
          <a:p>
            <a:pPr marL="342900" indent="-342900"/>
            <a:r>
              <a:rPr lang="en-US" dirty="0">
                <a:solidFill>
                  <a:srgbClr val="000000"/>
                </a:solidFill>
                <a:latin typeface="Avenir Medium" panose="02000503020000020003" pitchFamily="2" charset="0"/>
              </a:rPr>
              <a:t>Sebaceous glands are often dysfunctional.</a:t>
            </a:r>
          </a:p>
          <a:p>
            <a:pPr marL="342900" indent="-342900"/>
            <a:r>
              <a:rPr lang="en-US" dirty="0">
                <a:solidFill>
                  <a:srgbClr val="000000"/>
                </a:solidFill>
                <a:latin typeface="Avenir Medium" panose="02000503020000020003" pitchFamily="2" charset="0"/>
              </a:rPr>
              <a:t>Overproduction of sebum results in oily skin and acne. </a:t>
            </a:r>
          </a:p>
          <a:p>
            <a:pPr marL="342900" indent="-342900"/>
            <a:r>
              <a:rPr lang="en-US" dirty="0">
                <a:solidFill>
                  <a:srgbClr val="000000"/>
                </a:solidFill>
                <a:latin typeface="Avenir Medium" panose="02000503020000020003" pitchFamily="2" charset="0"/>
              </a:rPr>
              <a:t>Underproduction of sebum (like in Sjogren’s) results in dry skin.</a:t>
            </a:r>
          </a:p>
          <a:p>
            <a:pPr marL="0" indent="0">
              <a:buNone/>
            </a:pPr>
            <a:endParaRPr lang="en-US" dirty="0">
              <a:solidFill>
                <a:srgbClr val="000000"/>
              </a:solidFill>
              <a:latin typeface="Avenir Medium" panose="02000503020000020003" pitchFamily="2" charset="0"/>
            </a:endParaRPr>
          </a:p>
          <a:p>
            <a:pPr marL="0" indent="0" algn="ctr">
              <a:buNone/>
            </a:pPr>
            <a:r>
              <a:rPr lang="en-US" dirty="0">
                <a:solidFill>
                  <a:srgbClr val="877DFF"/>
                </a:solidFill>
                <a:latin typeface="Avenir Medium" panose="02000503020000020003" pitchFamily="2" charset="0"/>
              </a:rPr>
              <a:t>Like mucus elsewhere, sebum is part of your barriers and defenses.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356349"/>
            <a:ext cx="4114800" cy="365125"/>
          </a:xfrm>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12</a:t>
            </a:fld>
            <a:endParaRPr lang="en-US"/>
          </a:p>
        </p:txBody>
      </p:sp>
    </p:spTree>
    <p:extLst>
      <p:ext uri="{BB962C8B-B14F-4D97-AF65-F5344CB8AC3E}">
        <p14:creationId xmlns:p14="http://schemas.microsoft.com/office/powerpoint/2010/main" val="204958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13</a:t>
            </a:fld>
            <a:endParaRPr lang="en-US"/>
          </a:p>
        </p:txBody>
      </p:sp>
      <p:grpSp>
        <p:nvGrpSpPr>
          <p:cNvPr id="8" name="Group 7">
            <a:extLst>
              <a:ext uri="{FF2B5EF4-FFF2-40B4-BE49-F238E27FC236}">
                <a16:creationId xmlns:a16="http://schemas.microsoft.com/office/drawing/2014/main" id="{DC8459DA-5E8A-17D5-0BF3-C3D6599B49F4}"/>
              </a:ext>
            </a:extLst>
          </p:cNvPr>
          <p:cNvGrpSpPr/>
          <p:nvPr/>
        </p:nvGrpSpPr>
        <p:grpSpPr>
          <a:xfrm>
            <a:off x="407894" y="1"/>
            <a:ext cx="7261411" cy="6857999"/>
            <a:chOff x="4930589" y="0"/>
            <a:chExt cx="7261411" cy="6857999"/>
          </a:xfrm>
        </p:grpSpPr>
        <p:pic>
          <p:nvPicPr>
            <p:cNvPr id="9" name="Picture 8">
              <a:extLst>
                <a:ext uri="{FF2B5EF4-FFF2-40B4-BE49-F238E27FC236}">
                  <a16:creationId xmlns:a16="http://schemas.microsoft.com/office/drawing/2014/main" id="{936AC91E-D783-3EE5-C494-BAA77C780EA8}"/>
                </a:ext>
              </a:extLst>
            </p:cNvPr>
            <p:cNvPicPr>
              <a:picLocks noChangeAspect="1"/>
            </p:cNvPicPr>
            <p:nvPr/>
          </p:nvPicPr>
          <p:blipFill>
            <a:blip r:embed="rId3"/>
            <a:stretch>
              <a:fillRect/>
            </a:stretch>
          </p:blipFill>
          <p:spPr>
            <a:xfrm>
              <a:off x="4930589" y="0"/>
              <a:ext cx="7261411" cy="6857999"/>
            </a:xfrm>
            <a:prstGeom prst="rect">
              <a:avLst/>
            </a:prstGeom>
          </p:spPr>
        </p:pic>
        <p:sp>
          <p:nvSpPr>
            <p:cNvPr id="10" name="TextBox 9">
              <a:extLst>
                <a:ext uri="{FF2B5EF4-FFF2-40B4-BE49-F238E27FC236}">
                  <a16:creationId xmlns:a16="http://schemas.microsoft.com/office/drawing/2014/main" id="{A70D388D-6B65-ABED-DC99-E40AB69A7904}"/>
                </a:ext>
              </a:extLst>
            </p:cNvPr>
            <p:cNvSpPr txBox="1"/>
            <p:nvPr/>
          </p:nvSpPr>
          <p:spPr>
            <a:xfrm>
              <a:off x="8291384" y="172995"/>
              <a:ext cx="3900616" cy="246221"/>
            </a:xfrm>
            <a:prstGeom prst="rect">
              <a:avLst/>
            </a:prstGeom>
            <a:noFill/>
          </p:spPr>
          <p:txBody>
            <a:bodyPr wrap="square" rtlCol="0">
              <a:spAutoFit/>
            </a:bodyPr>
            <a:lstStyle/>
            <a:p>
              <a:pPr algn="ctr"/>
              <a:r>
                <a:rPr lang="en-US" sz="1000" dirty="0">
                  <a:latin typeface="Avenir Book" panose="02000503020000020003" pitchFamily="2" charset="0"/>
                </a:rPr>
                <a:t>US-Gov, Public domain, via Wikimedia Commons</a:t>
              </a:r>
            </a:p>
          </p:txBody>
        </p:sp>
      </p:grpSp>
      <p:cxnSp>
        <p:nvCxnSpPr>
          <p:cNvPr id="11" name="Straight Arrow Connector 10">
            <a:extLst>
              <a:ext uri="{FF2B5EF4-FFF2-40B4-BE49-F238E27FC236}">
                <a16:creationId xmlns:a16="http://schemas.microsoft.com/office/drawing/2014/main" id="{BA97EFFF-6028-3252-CA26-8F5D58652EC1}"/>
              </a:ext>
            </a:extLst>
          </p:cNvPr>
          <p:cNvCxnSpPr>
            <a:cxnSpLocks/>
          </p:cNvCxnSpPr>
          <p:nvPr/>
        </p:nvCxnSpPr>
        <p:spPr>
          <a:xfrm flipH="1" flipV="1">
            <a:off x="7476671" y="2277979"/>
            <a:ext cx="1490866" cy="352926"/>
          </a:xfrm>
          <a:prstGeom prst="straightConnector1">
            <a:avLst/>
          </a:prstGeom>
          <a:ln w="50800">
            <a:solidFill>
              <a:srgbClr val="00B4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E93A9A-5537-76A2-36AE-154309E61364}"/>
              </a:ext>
            </a:extLst>
          </p:cNvPr>
          <p:cNvCxnSpPr>
            <a:cxnSpLocks/>
          </p:cNvCxnSpPr>
          <p:nvPr/>
        </p:nvCxnSpPr>
        <p:spPr>
          <a:xfrm>
            <a:off x="7123424" y="2555234"/>
            <a:ext cx="1635565" cy="2199160"/>
          </a:xfrm>
          <a:prstGeom prst="straightConnector1">
            <a:avLst/>
          </a:prstGeom>
          <a:ln w="50800">
            <a:solidFill>
              <a:srgbClr val="00B4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D1ED6B2-C9BC-0161-B066-A0AAC98A3500}"/>
              </a:ext>
            </a:extLst>
          </p:cNvPr>
          <p:cNvSpPr txBox="1">
            <a:spLocks/>
          </p:cNvSpPr>
          <p:nvPr/>
        </p:nvSpPr>
        <p:spPr>
          <a:xfrm>
            <a:off x="8487259" y="4754394"/>
            <a:ext cx="2919658" cy="13355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venir Medium" panose="02000503020000020003" pitchFamily="2" charset="0"/>
              </a:rPr>
              <a:t>Epithelial Cells</a:t>
            </a:r>
            <a:endParaRPr lang="en-US" sz="3000" dirty="0">
              <a:solidFill>
                <a:srgbClr val="877DFF"/>
              </a:solidFill>
              <a:latin typeface="Avenir Medium" panose="02000503020000020003" pitchFamily="2" charset="0"/>
            </a:endParaRPr>
          </a:p>
        </p:txBody>
      </p:sp>
      <p:sp>
        <p:nvSpPr>
          <p:cNvPr id="14" name="Title 13">
            <a:extLst>
              <a:ext uri="{FF2B5EF4-FFF2-40B4-BE49-F238E27FC236}">
                <a16:creationId xmlns:a16="http://schemas.microsoft.com/office/drawing/2014/main" id="{1BA3B69B-AC8E-8D13-8E8C-D72156C8B9EA}"/>
              </a:ext>
            </a:extLst>
          </p:cNvPr>
          <p:cNvSpPr>
            <a:spLocks noGrp="1"/>
          </p:cNvSpPr>
          <p:nvPr>
            <p:ph type="title"/>
          </p:nvPr>
        </p:nvSpPr>
        <p:spPr>
          <a:xfrm>
            <a:off x="8589724" y="2211624"/>
            <a:ext cx="2919658" cy="1325563"/>
          </a:xfrm>
        </p:spPr>
        <p:txBody>
          <a:bodyPr/>
          <a:lstStyle/>
          <a:p>
            <a:pPr algn="ctr"/>
            <a:r>
              <a:rPr lang="en-US" dirty="0">
                <a:latin typeface="Avenir Medium" panose="02000503020000020003" pitchFamily="2" charset="0"/>
              </a:rPr>
              <a:t>Barrier Function</a:t>
            </a:r>
          </a:p>
        </p:txBody>
      </p:sp>
      <p:sp>
        <p:nvSpPr>
          <p:cNvPr id="2" name="Oval 1">
            <a:extLst>
              <a:ext uri="{FF2B5EF4-FFF2-40B4-BE49-F238E27FC236}">
                <a16:creationId xmlns:a16="http://schemas.microsoft.com/office/drawing/2014/main" id="{961B8480-1915-DBFA-46CC-E40DBACEE2D8}"/>
              </a:ext>
            </a:extLst>
          </p:cNvPr>
          <p:cNvSpPr/>
          <p:nvPr/>
        </p:nvSpPr>
        <p:spPr>
          <a:xfrm>
            <a:off x="5985164" y="1773382"/>
            <a:ext cx="1427018" cy="706582"/>
          </a:xfrm>
          <a:prstGeom prst="ellipse">
            <a:avLst/>
          </a:prstGeom>
          <a:noFill/>
          <a:ln w="60325">
            <a:solidFill>
              <a:srgbClr val="00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5">
            <a:extLst>
              <a:ext uri="{FF2B5EF4-FFF2-40B4-BE49-F238E27FC236}">
                <a16:creationId xmlns:a16="http://schemas.microsoft.com/office/drawing/2014/main" id="{BCBB24DA-B3A2-866F-61ED-6AF9582EA041}"/>
              </a:ext>
            </a:extLst>
          </p:cNvPr>
          <p:cNvSpPr txBox="1">
            <a:spLocks/>
          </p:cNvSpPr>
          <p:nvPr/>
        </p:nvSpPr>
        <p:spPr>
          <a:xfrm>
            <a:off x="4852737" y="63785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Bexi</a:t>
            </a:r>
            <a:r>
              <a:rPr lang="en-US" dirty="0"/>
              <a:t> (Rebecca Lobo, PhD)</a:t>
            </a:r>
          </a:p>
        </p:txBody>
      </p:sp>
    </p:spTree>
    <p:extLst>
      <p:ext uri="{BB962C8B-B14F-4D97-AF65-F5344CB8AC3E}">
        <p14:creationId xmlns:p14="http://schemas.microsoft.com/office/powerpoint/2010/main" val="26105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14</a:t>
            </a:fld>
            <a:endParaRPr lang="en-US"/>
          </a:p>
        </p:txBody>
      </p:sp>
      <p:grpSp>
        <p:nvGrpSpPr>
          <p:cNvPr id="2" name="Group 1">
            <a:extLst>
              <a:ext uri="{FF2B5EF4-FFF2-40B4-BE49-F238E27FC236}">
                <a16:creationId xmlns:a16="http://schemas.microsoft.com/office/drawing/2014/main" id="{E1D59B84-CC71-B8EC-6F28-907687C1B632}"/>
              </a:ext>
            </a:extLst>
          </p:cNvPr>
          <p:cNvGrpSpPr/>
          <p:nvPr/>
        </p:nvGrpSpPr>
        <p:grpSpPr>
          <a:xfrm>
            <a:off x="64168" y="1221404"/>
            <a:ext cx="12031579" cy="4945257"/>
            <a:chOff x="165546" y="1192631"/>
            <a:chExt cx="11504046" cy="4328703"/>
          </a:xfrm>
        </p:grpSpPr>
        <p:pic>
          <p:nvPicPr>
            <p:cNvPr id="3" name="Picture 2" descr="Application&#10;&#10;Description automatically generated with medium confidence">
              <a:extLst>
                <a:ext uri="{FF2B5EF4-FFF2-40B4-BE49-F238E27FC236}">
                  <a16:creationId xmlns:a16="http://schemas.microsoft.com/office/drawing/2014/main" id="{5890A02D-2183-C014-5A82-88ECD158943A}"/>
                </a:ext>
              </a:extLst>
            </p:cNvPr>
            <p:cNvPicPr>
              <a:picLocks noChangeAspect="1"/>
            </p:cNvPicPr>
            <p:nvPr/>
          </p:nvPicPr>
          <p:blipFill rotWithShape="1">
            <a:blip r:embed="rId3"/>
            <a:srcRect b="4356"/>
            <a:stretch/>
          </p:blipFill>
          <p:spPr>
            <a:xfrm>
              <a:off x="165546" y="1192631"/>
              <a:ext cx="11504046" cy="4113180"/>
            </a:xfrm>
            <a:prstGeom prst="rect">
              <a:avLst/>
            </a:prstGeom>
          </p:spPr>
        </p:pic>
        <p:sp>
          <p:nvSpPr>
            <p:cNvPr id="4" name="TextBox 3">
              <a:extLst>
                <a:ext uri="{FF2B5EF4-FFF2-40B4-BE49-F238E27FC236}">
                  <a16:creationId xmlns:a16="http://schemas.microsoft.com/office/drawing/2014/main" id="{1A6775D8-1DED-85A3-80DF-8C5B8F36FFD8}"/>
                </a:ext>
              </a:extLst>
            </p:cNvPr>
            <p:cNvSpPr txBox="1"/>
            <p:nvPr/>
          </p:nvSpPr>
          <p:spPr>
            <a:xfrm>
              <a:off x="641047" y="5305811"/>
              <a:ext cx="6064622" cy="215523"/>
            </a:xfrm>
            <a:prstGeom prst="rect">
              <a:avLst/>
            </a:prstGeom>
            <a:noFill/>
          </p:spPr>
          <p:txBody>
            <a:bodyPr wrap="square" rtlCol="0">
              <a:spAutoFit/>
            </a:bodyPr>
            <a:lstStyle/>
            <a:p>
              <a:r>
                <a:rPr lang="en-US" sz="1000" b="0" i="0" u="none" strike="noStrike" dirty="0">
                  <a:solidFill>
                    <a:schemeClr val="bg1">
                      <a:lumMod val="65000"/>
                    </a:schemeClr>
                  </a:solidFill>
                  <a:effectLst/>
                  <a:latin typeface="Avenir Book" panose="02000503020000020003" pitchFamily="2" charset="0"/>
                  <a:hlinkClick r:id="rId4">
                    <a:extLst>
                      <a:ext uri="{A12FA001-AC4F-418D-AE19-62706E023703}">
                        <ahyp:hlinkClr xmlns:ahyp="http://schemas.microsoft.com/office/drawing/2018/hyperlinkcolor" val="tx"/>
                      </a:ext>
                    </a:extLst>
                  </a:hlinkClick>
                </a:rPr>
                <a:t>https://training.seer.cancer.gov/images/anatomy/cells_tissues_membranes/epithelium_tissue.jpg</a:t>
              </a:r>
              <a:endParaRPr lang="en-US" sz="1000" dirty="0">
                <a:solidFill>
                  <a:schemeClr val="bg1">
                    <a:lumMod val="65000"/>
                  </a:schemeClr>
                </a:solidFill>
                <a:latin typeface="Avenir Book" panose="02000503020000020003" pitchFamily="2" charset="0"/>
              </a:endParaRPr>
            </a:p>
          </p:txBody>
        </p:sp>
      </p:grpSp>
      <p:sp>
        <p:nvSpPr>
          <p:cNvPr id="17" name="Rectangle 16">
            <a:extLst>
              <a:ext uri="{FF2B5EF4-FFF2-40B4-BE49-F238E27FC236}">
                <a16:creationId xmlns:a16="http://schemas.microsoft.com/office/drawing/2014/main" id="{A998F590-E927-D3DD-401D-0EF4B96EE510}"/>
              </a:ext>
            </a:extLst>
          </p:cNvPr>
          <p:cNvSpPr/>
          <p:nvPr/>
        </p:nvSpPr>
        <p:spPr>
          <a:xfrm>
            <a:off x="561474" y="1370766"/>
            <a:ext cx="3477126" cy="56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9">
            <a:extLst>
              <a:ext uri="{FF2B5EF4-FFF2-40B4-BE49-F238E27FC236}">
                <a16:creationId xmlns:a16="http://schemas.microsoft.com/office/drawing/2014/main" id="{4EFEF360-384E-25D3-D40F-CCA99FDA56A9}"/>
              </a:ext>
            </a:extLst>
          </p:cNvPr>
          <p:cNvSpPr>
            <a:spLocks noGrp="1"/>
          </p:cNvSpPr>
          <p:nvPr>
            <p:ph type="title"/>
          </p:nvPr>
        </p:nvSpPr>
        <p:spPr/>
        <p:txBody>
          <a:bodyPr/>
          <a:lstStyle/>
          <a:p>
            <a:pPr algn="ctr"/>
            <a:r>
              <a:rPr lang="en-US" dirty="0">
                <a:latin typeface="Avenir Medium" panose="02000503020000020003" pitchFamily="2" charset="0"/>
              </a:rPr>
              <a:t>Epithelial Cells &amp; Barrier Function</a:t>
            </a:r>
          </a:p>
        </p:txBody>
      </p:sp>
    </p:spTree>
    <p:extLst>
      <p:ext uri="{BB962C8B-B14F-4D97-AF65-F5344CB8AC3E}">
        <p14:creationId xmlns:p14="http://schemas.microsoft.com/office/powerpoint/2010/main" val="73724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F35E57-FF20-1A4F-75A9-3EC4A4CEB303}"/>
              </a:ext>
            </a:extLst>
          </p:cNvPr>
          <p:cNvGrpSpPr/>
          <p:nvPr/>
        </p:nvGrpSpPr>
        <p:grpSpPr>
          <a:xfrm>
            <a:off x="986119" y="1905170"/>
            <a:ext cx="9601197" cy="3110753"/>
            <a:chOff x="986119" y="2280306"/>
            <a:chExt cx="9601197" cy="3110753"/>
          </a:xfrm>
        </p:grpSpPr>
        <p:pic>
          <p:nvPicPr>
            <p:cNvPr id="4" name="Picture 3">
              <a:extLst>
                <a:ext uri="{FF2B5EF4-FFF2-40B4-BE49-F238E27FC236}">
                  <a16:creationId xmlns:a16="http://schemas.microsoft.com/office/drawing/2014/main" id="{BA1AB785-089C-68EF-971E-E5FF162A41EC}"/>
                </a:ext>
              </a:extLst>
            </p:cNvPr>
            <p:cNvPicPr>
              <a:picLocks noChangeAspect="1"/>
            </p:cNvPicPr>
            <p:nvPr/>
          </p:nvPicPr>
          <p:blipFill>
            <a:blip r:embed="rId3"/>
            <a:stretch>
              <a:fillRect/>
            </a:stretch>
          </p:blipFill>
          <p:spPr>
            <a:xfrm>
              <a:off x="7844116" y="2464082"/>
              <a:ext cx="2743200" cy="2743200"/>
            </a:xfrm>
            <a:prstGeom prst="rect">
              <a:avLst/>
            </a:prstGeom>
          </p:spPr>
        </p:pic>
        <p:pic>
          <p:nvPicPr>
            <p:cNvPr id="8" name="Graphic 7" descr="User outline">
              <a:extLst>
                <a:ext uri="{FF2B5EF4-FFF2-40B4-BE49-F238E27FC236}">
                  <a16:creationId xmlns:a16="http://schemas.microsoft.com/office/drawing/2014/main" id="{DC18CE87-C6D5-6B3F-4099-AA6E4EC81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119" y="2280306"/>
              <a:ext cx="3110753" cy="3110753"/>
            </a:xfrm>
            <a:prstGeom prst="rect">
              <a:avLst/>
            </a:prstGeom>
          </p:spPr>
        </p:pic>
        <p:cxnSp>
          <p:nvCxnSpPr>
            <p:cNvPr id="9" name="Straight Arrow Connector 8">
              <a:extLst>
                <a:ext uri="{FF2B5EF4-FFF2-40B4-BE49-F238E27FC236}">
                  <a16:creationId xmlns:a16="http://schemas.microsoft.com/office/drawing/2014/main" id="{DBA625D6-30CE-C6DC-171A-8E36210A78AB}"/>
                </a:ext>
              </a:extLst>
            </p:cNvPr>
            <p:cNvCxnSpPr>
              <a:cxnSpLocks/>
            </p:cNvCxnSpPr>
            <p:nvPr/>
          </p:nvCxnSpPr>
          <p:spPr>
            <a:xfrm>
              <a:off x="3798795" y="3478304"/>
              <a:ext cx="4045321" cy="0"/>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5589D8-9841-3F66-0424-38C771433C27}"/>
                </a:ext>
              </a:extLst>
            </p:cNvPr>
            <p:cNvCxnSpPr>
              <a:cxnSpLocks/>
            </p:cNvCxnSpPr>
            <p:nvPr/>
          </p:nvCxnSpPr>
          <p:spPr>
            <a:xfrm flipH="1">
              <a:off x="3798795" y="4026855"/>
              <a:ext cx="4045321" cy="0"/>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19DD92D-C50E-F381-67ED-43E1CB34D57F}"/>
                </a:ext>
              </a:extLst>
            </p:cNvPr>
            <p:cNvSpPr txBox="1"/>
            <p:nvPr/>
          </p:nvSpPr>
          <p:spPr>
            <a:xfrm>
              <a:off x="3603812" y="2696615"/>
              <a:ext cx="4491317" cy="646331"/>
            </a:xfrm>
            <a:prstGeom prst="rect">
              <a:avLst/>
            </a:prstGeom>
            <a:noFill/>
          </p:spPr>
          <p:txBody>
            <a:bodyPr wrap="square" rtlCol="0">
              <a:spAutoFit/>
            </a:bodyPr>
            <a:lstStyle/>
            <a:p>
              <a:pPr algn="ctr"/>
              <a:r>
                <a:rPr lang="en-US" b="1" i="1" dirty="0">
                  <a:latin typeface="Avenir Book" panose="02000503020000020003" pitchFamily="2" charset="0"/>
                </a:rPr>
                <a:t>What you put on and in your body</a:t>
              </a:r>
            </a:p>
            <a:p>
              <a:pPr algn="ctr"/>
              <a:r>
                <a:rPr lang="en-US" b="1" i="1" dirty="0">
                  <a:latin typeface="Avenir Book" panose="02000503020000020003" pitchFamily="2" charset="0"/>
                </a:rPr>
                <a:t>(skincare, makeup, food, drink, drugs)</a:t>
              </a:r>
            </a:p>
          </p:txBody>
        </p:sp>
        <p:sp>
          <p:nvSpPr>
            <p:cNvPr id="18" name="TextBox 17">
              <a:extLst>
                <a:ext uri="{FF2B5EF4-FFF2-40B4-BE49-F238E27FC236}">
                  <a16:creationId xmlns:a16="http://schemas.microsoft.com/office/drawing/2014/main" id="{44082104-B9BC-0B98-568B-E4B6C757E4E9}"/>
                </a:ext>
              </a:extLst>
            </p:cNvPr>
            <p:cNvSpPr txBox="1"/>
            <p:nvPr/>
          </p:nvSpPr>
          <p:spPr>
            <a:xfrm>
              <a:off x="3798795" y="4216660"/>
              <a:ext cx="4240304" cy="646331"/>
            </a:xfrm>
            <a:prstGeom prst="rect">
              <a:avLst/>
            </a:prstGeom>
            <a:noFill/>
          </p:spPr>
          <p:txBody>
            <a:bodyPr wrap="square" rtlCol="0">
              <a:spAutoFit/>
            </a:bodyPr>
            <a:lstStyle/>
            <a:p>
              <a:pPr algn="ctr"/>
              <a:r>
                <a:rPr lang="en-US" b="1" i="1" dirty="0">
                  <a:latin typeface="Avenir Book" panose="02000503020000020003" pitchFamily="2" charset="0"/>
                </a:rPr>
                <a:t>Types of microbes and</a:t>
              </a:r>
            </a:p>
            <a:p>
              <a:pPr algn="ctr"/>
              <a:r>
                <a:rPr lang="en-US" b="1" i="1" dirty="0">
                  <a:latin typeface="Avenir Book" panose="02000503020000020003" pitchFamily="2" charset="0"/>
                </a:rPr>
                <a:t>byproducts of their metabolism </a:t>
              </a:r>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25929" y="181300"/>
            <a:ext cx="10940142" cy="1753011"/>
          </a:xfrm>
        </p:spPr>
        <p:txBody>
          <a:bodyPr>
            <a:normAutofit/>
          </a:bodyPr>
          <a:lstStyle/>
          <a:p>
            <a:pPr algn="ctr"/>
            <a:r>
              <a:rPr lang="en-US" dirty="0">
                <a:latin typeface="Avenir Medium" panose="02000503020000020003" pitchFamily="2" charset="0"/>
              </a:rPr>
              <a:t>You Are In A Relationship With The Microbes Living On &amp; In Your Body.</a:t>
            </a:r>
          </a:p>
        </p:txBody>
      </p:sp>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15</a:t>
            </a:fld>
            <a:endParaRPr lang="en-US"/>
          </a:p>
        </p:txBody>
      </p:sp>
      <p:sp>
        <p:nvSpPr>
          <p:cNvPr id="5" name="Content Placeholder 4">
            <a:extLst>
              <a:ext uri="{FF2B5EF4-FFF2-40B4-BE49-F238E27FC236}">
                <a16:creationId xmlns:a16="http://schemas.microsoft.com/office/drawing/2014/main" id="{6190A715-B4D4-823E-8C35-AD0D4C25C7C8}"/>
              </a:ext>
            </a:extLst>
          </p:cNvPr>
          <p:cNvSpPr>
            <a:spLocks noGrp="1"/>
          </p:cNvSpPr>
          <p:nvPr>
            <p:ph idx="1"/>
          </p:nvPr>
        </p:nvSpPr>
        <p:spPr>
          <a:xfrm>
            <a:off x="0" y="5105789"/>
            <a:ext cx="12192000" cy="1243838"/>
          </a:xfrm>
        </p:spPr>
        <p:txBody>
          <a:bodyPr>
            <a:normAutofit/>
          </a:bodyPr>
          <a:lstStyle/>
          <a:p>
            <a:pPr marL="0" indent="0" algn="ctr">
              <a:buNone/>
            </a:pPr>
            <a:r>
              <a:rPr lang="en-US" dirty="0">
                <a:solidFill>
                  <a:srgbClr val="00B400"/>
                </a:solidFill>
              </a:rPr>
              <a:t>You influence their health; they influence yours.</a:t>
            </a:r>
          </a:p>
          <a:p>
            <a:pPr marL="0" indent="0" algn="ctr">
              <a:buNone/>
            </a:pPr>
            <a:r>
              <a:rPr lang="en-US" dirty="0">
                <a:solidFill>
                  <a:srgbClr val="877DFF"/>
                </a:solidFill>
              </a:rPr>
              <a:t>Your microbiomes are part of your body’s defense systems.</a:t>
            </a:r>
          </a:p>
        </p:txBody>
      </p:sp>
    </p:spTree>
    <p:extLst>
      <p:ext uri="{BB962C8B-B14F-4D97-AF65-F5344CB8AC3E}">
        <p14:creationId xmlns:p14="http://schemas.microsoft.com/office/powerpoint/2010/main" val="1539535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16</a:t>
            </a:fld>
            <a:endParaRPr lang="en-US"/>
          </a:p>
        </p:txBody>
      </p:sp>
      <p:sp>
        <p:nvSpPr>
          <p:cNvPr id="17" name="Rectangle 16">
            <a:extLst>
              <a:ext uri="{FF2B5EF4-FFF2-40B4-BE49-F238E27FC236}">
                <a16:creationId xmlns:a16="http://schemas.microsoft.com/office/drawing/2014/main" id="{A998F590-E927-D3DD-401D-0EF4B96EE510}"/>
              </a:ext>
            </a:extLst>
          </p:cNvPr>
          <p:cNvSpPr/>
          <p:nvPr/>
        </p:nvSpPr>
        <p:spPr>
          <a:xfrm>
            <a:off x="561474" y="1370766"/>
            <a:ext cx="3477126" cy="56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9">
            <a:extLst>
              <a:ext uri="{FF2B5EF4-FFF2-40B4-BE49-F238E27FC236}">
                <a16:creationId xmlns:a16="http://schemas.microsoft.com/office/drawing/2014/main" id="{4EFEF360-384E-25D3-D40F-CCA99FDA56A9}"/>
              </a:ext>
            </a:extLst>
          </p:cNvPr>
          <p:cNvSpPr>
            <a:spLocks noGrp="1"/>
          </p:cNvSpPr>
          <p:nvPr>
            <p:ph type="title"/>
          </p:nvPr>
        </p:nvSpPr>
        <p:spPr>
          <a:xfrm>
            <a:off x="838200" y="136526"/>
            <a:ext cx="10515600" cy="1325563"/>
          </a:xfrm>
        </p:spPr>
        <p:txBody>
          <a:bodyPr/>
          <a:lstStyle/>
          <a:p>
            <a:pPr algn="ctr"/>
            <a:r>
              <a:rPr lang="en-US" dirty="0">
                <a:latin typeface="Avenir Medium" panose="02000503020000020003" pitchFamily="2" charset="0"/>
              </a:rPr>
              <a:t>Defenses Of Healthy Skin</a:t>
            </a:r>
          </a:p>
        </p:txBody>
      </p:sp>
      <p:sp>
        <p:nvSpPr>
          <p:cNvPr id="5" name="TextBox 4">
            <a:extLst>
              <a:ext uri="{FF2B5EF4-FFF2-40B4-BE49-F238E27FC236}">
                <a16:creationId xmlns:a16="http://schemas.microsoft.com/office/drawing/2014/main" id="{F55BA5D3-AC36-91D8-34AC-A7B4BAD4007C}"/>
              </a:ext>
            </a:extLst>
          </p:cNvPr>
          <p:cNvSpPr txBox="1"/>
          <p:nvPr/>
        </p:nvSpPr>
        <p:spPr>
          <a:xfrm>
            <a:off x="6040568" y="1507849"/>
            <a:ext cx="6095994" cy="461665"/>
          </a:xfrm>
          <a:prstGeom prst="rect">
            <a:avLst/>
          </a:prstGeom>
          <a:noFill/>
        </p:spPr>
        <p:txBody>
          <a:bodyPr wrap="square" rtlCol="0">
            <a:spAutoFit/>
          </a:bodyPr>
          <a:lstStyle/>
          <a:p>
            <a:pPr algn="ctr"/>
            <a:r>
              <a:rPr lang="en-US" sz="2400" dirty="0">
                <a:latin typeface="Avenir Book" panose="02000503020000020003" pitchFamily="2" charset="0"/>
              </a:rPr>
              <a:t>INSIDE YOUR BODY</a:t>
            </a:r>
          </a:p>
        </p:txBody>
      </p:sp>
      <p:sp>
        <p:nvSpPr>
          <p:cNvPr id="8" name="TextBox 7">
            <a:extLst>
              <a:ext uri="{FF2B5EF4-FFF2-40B4-BE49-F238E27FC236}">
                <a16:creationId xmlns:a16="http://schemas.microsoft.com/office/drawing/2014/main" id="{60CA4AAD-24F0-A013-F240-97E7EA7E3619}"/>
              </a:ext>
            </a:extLst>
          </p:cNvPr>
          <p:cNvSpPr txBox="1"/>
          <p:nvPr/>
        </p:nvSpPr>
        <p:spPr>
          <a:xfrm>
            <a:off x="186614" y="1513238"/>
            <a:ext cx="5552893" cy="461665"/>
          </a:xfrm>
          <a:prstGeom prst="rect">
            <a:avLst/>
          </a:prstGeom>
          <a:noFill/>
        </p:spPr>
        <p:txBody>
          <a:bodyPr wrap="square" rtlCol="0">
            <a:spAutoFit/>
          </a:bodyPr>
          <a:lstStyle/>
          <a:p>
            <a:pPr algn="ctr"/>
            <a:r>
              <a:rPr lang="en-US" sz="2400" dirty="0">
                <a:latin typeface="Avenir Book" panose="02000503020000020003" pitchFamily="2" charset="0"/>
              </a:rPr>
              <a:t>OUTSIDE YOUR BODY</a:t>
            </a:r>
          </a:p>
        </p:txBody>
      </p:sp>
      <p:sp>
        <p:nvSpPr>
          <p:cNvPr id="9" name="TextBox 8">
            <a:extLst>
              <a:ext uri="{FF2B5EF4-FFF2-40B4-BE49-F238E27FC236}">
                <a16:creationId xmlns:a16="http://schemas.microsoft.com/office/drawing/2014/main" id="{55BC2E00-7F0D-0E3C-6350-FC271FE215F8}"/>
              </a:ext>
            </a:extLst>
          </p:cNvPr>
          <p:cNvSpPr txBox="1"/>
          <p:nvPr/>
        </p:nvSpPr>
        <p:spPr>
          <a:xfrm>
            <a:off x="7295297" y="2107452"/>
            <a:ext cx="3697407" cy="477054"/>
          </a:xfrm>
          <a:prstGeom prst="rect">
            <a:avLst/>
          </a:prstGeom>
          <a:noFill/>
        </p:spPr>
        <p:txBody>
          <a:bodyPr wrap="square" rtlCol="0">
            <a:spAutoFit/>
          </a:bodyPr>
          <a:lstStyle/>
          <a:p>
            <a:pPr algn="ctr"/>
            <a:r>
              <a:rPr lang="en-US" sz="2500" dirty="0">
                <a:latin typeface="Avenir Book" panose="02000503020000020003" pitchFamily="2" charset="0"/>
              </a:rPr>
              <a:t>4. Immune system</a:t>
            </a:r>
          </a:p>
        </p:txBody>
      </p:sp>
      <p:sp>
        <p:nvSpPr>
          <p:cNvPr id="10" name="TextBox 9">
            <a:extLst>
              <a:ext uri="{FF2B5EF4-FFF2-40B4-BE49-F238E27FC236}">
                <a16:creationId xmlns:a16="http://schemas.microsoft.com/office/drawing/2014/main" id="{43A57F9A-15CD-3A6B-9DD6-2327EF09200E}"/>
              </a:ext>
            </a:extLst>
          </p:cNvPr>
          <p:cNvSpPr txBox="1"/>
          <p:nvPr/>
        </p:nvSpPr>
        <p:spPr>
          <a:xfrm>
            <a:off x="0" y="5807530"/>
            <a:ext cx="12191999" cy="492443"/>
          </a:xfrm>
          <a:prstGeom prst="rect">
            <a:avLst/>
          </a:prstGeom>
          <a:noFill/>
        </p:spPr>
        <p:txBody>
          <a:bodyPr wrap="square" rtlCol="0">
            <a:spAutoFit/>
          </a:bodyPr>
          <a:lstStyle/>
          <a:p>
            <a:pPr algn="ctr"/>
            <a:r>
              <a:rPr lang="en-US" sz="2600" b="1" dirty="0">
                <a:solidFill>
                  <a:srgbClr val="877DFF"/>
                </a:solidFill>
                <a:latin typeface="Avenir Book" panose="02000503020000020003" pitchFamily="2" charset="0"/>
              </a:rPr>
              <a:t>Selective, functional communication between the outside and inside</a:t>
            </a:r>
          </a:p>
        </p:txBody>
      </p:sp>
      <p:grpSp>
        <p:nvGrpSpPr>
          <p:cNvPr id="11" name="Group 10">
            <a:extLst>
              <a:ext uri="{FF2B5EF4-FFF2-40B4-BE49-F238E27FC236}">
                <a16:creationId xmlns:a16="http://schemas.microsoft.com/office/drawing/2014/main" id="{9259E501-68EF-0F84-195C-A26A7488BE8C}"/>
              </a:ext>
            </a:extLst>
          </p:cNvPr>
          <p:cNvGrpSpPr/>
          <p:nvPr/>
        </p:nvGrpSpPr>
        <p:grpSpPr>
          <a:xfrm>
            <a:off x="5615746" y="1507849"/>
            <a:ext cx="503474" cy="4076502"/>
            <a:chOff x="5850068" y="1763684"/>
            <a:chExt cx="264982" cy="3595125"/>
          </a:xfrm>
        </p:grpSpPr>
        <p:cxnSp>
          <p:nvCxnSpPr>
            <p:cNvPr id="12" name="Straight Connector 11">
              <a:extLst>
                <a:ext uri="{FF2B5EF4-FFF2-40B4-BE49-F238E27FC236}">
                  <a16:creationId xmlns:a16="http://schemas.microsoft.com/office/drawing/2014/main" id="{34A33788-977B-F840-CFAB-88A76EB837BC}"/>
                </a:ext>
              </a:extLst>
            </p:cNvPr>
            <p:cNvCxnSpPr>
              <a:cxnSpLocks/>
            </p:cNvCxnSpPr>
            <p:nvPr/>
          </p:nvCxnSpPr>
          <p:spPr>
            <a:xfrm>
              <a:off x="6115050" y="1763684"/>
              <a:ext cx="0" cy="3590344"/>
            </a:xfrm>
            <a:prstGeom prst="line">
              <a:avLst/>
            </a:prstGeom>
            <a:ln w="69850">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542015-F6E4-5EB1-826A-2E9F2BD88B52}"/>
                </a:ext>
              </a:extLst>
            </p:cNvPr>
            <p:cNvCxnSpPr>
              <a:cxnSpLocks/>
            </p:cNvCxnSpPr>
            <p:nvPr/>
          </p:nvCxnSpPr>
          <p:spPr>
            <a:xfrm>
              <a:off x="6021518" y="1775459"/>
              <a:ext cx="0" cy="3583350"/>
            </a:xfrm>
            <a:prstGeom prst="line">
              <a:avLst/>
            </a:prstGeom>
            <a:ln w="111125">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0841FE-6828-4072-BA84-63804B6C967E}"/>
                </a:ext>
              </a:extLst>
            </p:cNvPr>
            <p:cNvCxnSpPr>
              <a:cxnSpLocks/>
            </p:cNvCxnSpPr>
            <p:nvPr/>
          </p:nvCxnSpPr>
          <p:spPr>
            <a:xfrm>
              <a:off x="5850068" y="1775459"/>
              <a:ext cx="0" cy="3583350"/>
            </a:xfrm>
            <a:prstGeom prst="line">
              <a:avLst/>
            </a:prstGeom>
            <a:ln w="222250" cmpd="sng">
              <a:solidFill>
                <a:schemeClr val="accent6">
                  <a:lumMod val="40000"/>
                  <a:lumOff val="60000"/>
                  <a:alpha val="49665"/>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5" name="Graphic 14" descr="Soldier male outline">
            <a:extLst>
              <a:ext uri="{FF2B5EF4-FFF2-40B4-BE49-F238E27FC236}">
                <a16:creationId xmlns:a16="http://schemas.microsoft.com/office/drawing/2014/main" id="{190E6962-E74E-24EB-1F8A-D72C6F48E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2338" y="2875753"/>
            <a:ext cx="914400" cy="914400"/>
          </a:xfrm>
          <a:prstGeom prst="rect">
            <a:avLst/>
          </a:prstGeom>
        </p:spPr>
      </p:pic>
      <p:pic>
        <p:nvPicPr>
          <p:cNvPr id="16" name="Graphic 15" descr="Soldier female with solid fill">
            <a:extLst>
              <a:ext uri="{FF2B5EF4-FFF2-40B4-BE49-F238E27FC236}">
                <a16:creationId xmlns:a16="http://schemas.microsoft.com/office/drawing/2014/main" id="{D60116C6-E1E3-6A3E-DEDF-860F985739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4599" y="2875753"/>
            <a:ext cx="914400" cy="914400"/>
          </a:xfrm>
          <a:prstGeom prst="rect">
            <a:avLst/>
          </a:prstGeom>
        </p:spPr>
      </p:pic>
      <p:pic>
        <p:nvPicPr>
          <p:cNvPr id="18" name="Graphic 17" descr="Shield outline">
            <a:extLst>
              <a:ext uri="{FF2B5EF4-FFF2-40B4-BE49-F238E27FC236}">
                <a16:creationId xmlns:a16="http://schemas.microsoft.com/office/drawing/2014/main" id="{EA1B9F61-F9B0-2156-508E-08DCA63F2E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2714" y="2836583"/>
            <a:ext cx="914400" cy="914400"/>
          </a:xfrm>
          <a:prstGeom prst="rect">
            <a:avLst/>
          </a:prstGeom>
        </p:spPr>
      </p:pic>
      <p:grpSp>
        <p:nvGrpSpPr>
          <p:cNvPr id="19" name="Group 18">
            <a:extLst>
              <a:ext uri="{FF2B5EF4-FFF2-40B4-BE49-F238E27FC236}">
                <a16:creationId xmlns:a16="http://schemas.microsoft.com/office/drawing/2014/main" id="{46D98E98-27A2-E062-6724-3D45F3761D63}"/>
              </a:ext>
            </a:extLst>
          </p:cNvPr>
          <p:cNvGrpSpPr/>
          <p:nvPr/>
        </p:nvGrpSpPr>
        <p:grpSpPr>
          <a:xfrm>
            <a:off x="1412745" y="2282678"/>
            <a:ext cx="3002259" cy="1246495"/>
            <a:chOff x="515425" y="2607235"/>
            <a:chExt cx="3002259" cy="1246495"/>
          </a:xfrm>
        </p:grpSpPr>
        <p:sp>
          <p:nvSpPr>
            <p:cNvPr id="21" name="TextBox 20">
              <a:extLst>
                <a:ext uri="{FF2B5EF4-FFF2-40B4-BE49-F238E27FC236}">
                  <a16:creationId xmlns:a16="http://schemas.microsoft.com/office/drawing/2014/main" id="{9A131355-5735-6DCD-73D0-1599B340A39D}"/>
                </a:ext>
              </a:extLst>
            </p:cNvPr>
            <p:cNvSpPr txBox="1"/>
            <p:nvPr/>
          </p:nvSpPr>
          <p:spPr>
            <a:xfrm>
              <a:off x="515425" y="2607235"/>
              <a:ext cx="3002259" cy="1246495"/>
            </a:xfrm>
            <a:prstGeom prst="rect">
              <a:avLst/>
            </a:prstGeom>
            <a:noFill/>
          </p:spPr>
          <p:txBody>
            <a:bodyPr wrap="square" rtlCol="0">
              <a:spAutoFit/>
            </a:bodyPr>
            <a:lstStyle/>
            <a:p>
              <a:pPr marL="342900" indent="-342900">
                <a:buAutoNum type="arabicPeriod"/>
              </a:pPr>
              <a:r>
                <a:rPr lang="en-US" sz="2500" dirty="0">
                  <a:latin typeface="Avenir Book" panose="02000503020000020003" pitchFamily="2" charset="0"/>
                </a:rPr>
                <a:t>Microbes</a:t>
              </a:r>
            </a:p>
            <a:p>
              <a:pPr marL="342900" indent="-342900">
                <a:buFontTx/>
                <a:buAutoNum type="arabicPeriod"/>
              </a:pPr>
              <a:r>
                <a:rPr lang="en-US" sz="2500" dirty="0">
                  <a:latin typeface="Avenir Book" panose="02000503020000020003" pitchFamily="2" charset="0"/>
                </a:rPr>
                <a:t>Sebum</a:t>
              </a:r>
            </a:p>
            <a:p>
              <a:pPr marL="342900" indent="-342900">
                <a:buAutoNum type="arabicPeriod"/>
              </a:pPr>
              <a:r>
                <a:rPr lang="en-US" sz="2500" dirty="0">
                  <a:latin typeface="Avenir Book" panose="02000503020000020003" pitchFamily="2" charset="0"/>
                </a:rPr>
                <a:t>Skin</a:t>
              </a:r>
            </a:p>
          </p:txBody>
        </p:sp>
        <p:cxnSp>
          <p:nvCxnSpPr>
            <p:cNvPr id="22" name="Straight Connector 21">
              <a:extLst>
                <a:ext uri="{FF2B5EF4-FFF2-40B4-BE49-F238E27FC236}">
                  <a16:creationId xmlns:a16="http://schemas.microsoft.com/office/drawing/2014/main" id="{2BDED88C-D4B2-FB75-B0DA-1EB243F93F64}"/>
                </a:ext>
              </a:extLst>
            </p:cNvPr>
            <p:cNvCxnSpPr>
              <a:cxnSpLocks/>
            </p:cNvCxnSpPr>
            <p:nvPr/>
          </p:nvCxnSpPr>
          <p:spPr>
            <a:xfrm>
              <a:off x="2218606" y="3230482"/>
              <a:ext cx="630920" cy="0"/>
            </a:xfrm>
            <a:prstGeom prst="line">
              <a:avLst/>
            </a:prstGeom>
            <a:ln w="635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4B6C85-5645-9E57-A811-99A4771C678D}"/>
                </a:ext>
              </a:extLst>
            </p:cNvPr>
            <p:cNvCxnSpPr>
              <a:cxnSpLocks/>
            </p:cNvCxnSpPr>
            <p:nvPr/>
          </p:nvCxnSpPr>
          <p:spPr>
            <a:xfrm flipH="1">
              <a:off x="2569942" y="2884529"/>
              <a:ext cx="792360" cy="0"/>
            </a:xfrm>
            <a:prstGeom prst="line">
              <a:avLst/>
            </a:prstGeom>
            <a:ln w="193675" cmpd="sng">
              <a:solidFill>
                <a:schemeClr val="accent6">
                  <a:lumMod val="40000"/>
                  <a:lumOff val="60000"/>
                  <a:alpha val="49665"/>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8F334-1606-51E5-6649-3F88B4E2DF2D}"/>
                </a:ext>
              </a:extLst>
            </p:cNvPr>
            <p:cNvCxnSpPr>
              <a:cxnSpLocks/>
            </p:cNvCxnSpPr>
            <p:nvPr/>
          </p:nvCxnSpPr>
          <p:spPr>
            <a:xfrm flipH="1">
              <a:off x="1773302" y="3644280"/>
              <a:ext cx="890607" cy="0"/>
            </a:xfrm>
            <a:prstGeom prst="line">
              <a:avLst/>
            </a:prstGeom>
            <a:ln w="41275">
              <a:prstDash val="solid"/>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D6A55685-3FB4-18A3-6FBF-E0883A3D948E}"/>
              </a:ext>
            </a:extLst>
          </p:cNvPr>
          <p:cNvCxnSpPr>
            <a:cxnSpLocks/>
          </p:cNvCxnSpPr>
          <p:nvPr/>
        </p:nvCxnSpPr>
        <p:spPr>
          <a:xfrm>
            <a:off x="2963060" y="4422634"/>
            <a:ext cx="3937932" cy="0"/>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3013E35-81AF-2CEF-8EFC-92562EA6A4ED}"/>
              </a:ext>
            </a:extLst>
          </p:cNvPr>
          <p:cNvSpPr txBox="1"/>
          <p:nvPr/>
        </p:nvSpPr>
        <p:spPr>
          <a:xfrm>
            <a:off x="1031809" y="4162842"/>
            <a:ext cx="2101848" cy="477054"/>
          </a:xfrm>
          <a:prstGeom prst="rect">
            <a:avLst/>
          </a:prstGeom>
          <a:noFill/>
        </p:spPr>
        <p:txBody>
          <a:bodyPr wrap="square" rtlCol="0">
            <a:spAutoFit/>
          </a:bodyPr>
          <a:lstStyle/>
          <a:p>
            <a:pPr algn="ctr"/>
            <a:r>
              <a:rPr lang="en-US" sz="2500" dirty="0">
                <a:latin typeface="Avenir Book" panose="02000503020000020003" pitchFamily="2" charset="0"/>
              </a:rPr>
              <a:t>Nutrients </a:t>
            </a:r>
          </a:p>
        </p:txBody>
      </p:sp>
      <p:sp>
        <p:nvSpPr>
          <p:cNvPr id="27" name="TextBox 26">
            <a:extLst>
              <a:ext uri="{FF2B5EF4-FFF2-40B4-BE49-F238E27FC236}">
                <a16:creationId xmlns:a16="http://schemas.microsoft.com/office/drawing/2014/main" id="{85950EC3-8E02-E64F-70F0-A04DA3EB04FA}"/>
              </a:ext>
            </a:extLst>
          </p:cNvPr>
          <p:cNvSpPr txBox="1"/>
          <p:nvPr/>
        </p:nvSpPr>
        <p:spPr>
          <a:xfrm>
            <a:off x="6782958" y="4229531"/>
            <a:ext cx="2101848" cy="477054"/>
          </a:xfrm>
          <a:prstGeom prst="rect">
            <a:avLst/>
          </a:prstGeom>
          <a:noFill/>
        </p:spPr>
        <p:txBody>
          <a:bodyPr wrap="square" rtlCol="0">
            <a:spAutoFit/>
          </a:bodyPr>
          <a:lstStyle/>
          <a:p>
            <a:pPr algn="ctr"/>
            <a:r>
              <a:rPr lang="en-US" sz="2500" dirty="0">
                <a:latin typeface="Avenir Book" panose="02000503020000020003" pitchFamily="2" charset="0"/>
              </a:rPr>
              <a:t>Nutrients </a:t>
            </a:r>
          </a:p>
        </p:txBody>
      </p:sp>
      <p:sp>
        <p:nvSpPr>
          <p:cNvPr id="28" name="TextBox 27">
            <a:extLst>
              <a:ext uri="{FF2B5EF4-FFF2-40B4-BE49-F238E27FC236}">
                <a16:creationId xmlns:a16="http://schemas.microsoft.com/office/drawing/2014/main" id="{CA592689-9D29-24F2-3143-4F9A424916DF}"/>
              </a:ext>
            </a:extLst>
          </p:cNvPr>
          <p:cNvSpPr txBox="1"/>
          <p:nvPr/>
        </p:nvSpPr>
        <p:spPr>
          <a:xfrm>
            <a:off x="861212" y="4824411"/>
            <a:ext cx="2101848" cy="477054"/>
          </a:xfrm>
          <a:prstGeom prst="rect">
            <a:avLst/>
          </a:prstGeom>
          <a:noFill/>
        </p:spPr>
        <p:txBody>
          <a:bodyPr wrap="square" rtlCol="0">
            <a:spAutoFit/>
          </a:bodyPr>
          <a:lstStyle/>
          <a:p>
            <a:pPr algn="ctr"/>
            <a:r>
              <a:rPr lang="en-US" sz="2500" dirty="0">
                <a:latin typeface="Avenir Book" panose="02000503020000020003" pitchFamily="2" charset="0"/>
              </a:rPr>
              <a:t>Pollen</a:t>
            </a:r>
          </a:p>
        </p:txBody>
      </p:sp>
      <p:cxnSp>
        <p:nvCxnSpPr>
          <p:cNvPr id="29" name="Straight Arrow Connector 28">
            <a:extLst>
              <a:ext uri="{FF2B5EF4-FFF2-40B4-BE49-F238E27FC236}">
                <a16:creationId xmlns:a16="http://schemas.microsoft.com/office/drawing/2014/main" id="{BA130EF2-54D9-0A57-731D-8E18FF21D157}"/>
              </a:ext>
            </a:extLst>
          </p:cNvPr>
          <p:cNvCxnSpPr>
            <a:cxnSpLocks/>
          </p:cNvCxnSpPr>
          <p:nvPr/>
        </p:nvCxnSpPr>
        <p:spPr>
          <a:xfrm>
            <a:off x="2670622" y="5093312"/>
            <a:ext cx="2688187" cy="0"/>
          </a:xfrm>
          <a:prstGeom prst="straightConnector1">
            <a:avLst/>
          </a:prstGeom>
          <a:ln w="53975">
            <a:solidFill>
              <a:srgbClr val="00B4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23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299811"/>
            <a:ext cx="11072660" cy="1325563"/>
          </a:xfrm>
        </p:spPr>
        <p:txBody>
          <a:bodyPr/>
          <a:lstStyle/>
          <a:p>
            <a:pPr algn="ctr"/>
            <a:r>
              <a:rPr lang="en-US" dirty="0">
                <a:latin typeface="Avenir Medium" panose="02000503020000020003" pitchFamily="2" charset="0"/>
              </a:rPr>
              <a:t>Dry Skin Provides</a:t>
            </a:r>
            <a:br>
              <a:rPr lang="en-US" dirty="0">
                <a:latin typeface="Avenir Medium" panose="02000503020000020003" pitchFamily="2" charset="0"/>
              </a:rPr>
            </a:br>
            <a:r>
              <a:rPr lang="en-US" dirty="0">
                <a:latin typeface="Avenir Medium" panose="02000503020000020003" pitchFamily="2" charset="0"/>
              </a:rPr>
              <a:t>Poor Barrier Protection &amp; Defense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17</a:t>
            </a:fld>
            <a:endParaRPr lang="en-US"/>
          </a:p>
        </p:txBody>
      </p:sp>
      <p:sp>
        <p:nvSpPr>
          <p:cNvPr id="5" name="TextBox 4">
            <a:extLst>
              <a:ext uri="{FF2B5EF4-FFF2-40B4-BE49-F238E27FC236}">
                <a16:creationId xmlns:a16="http://schemas.microsoft.com/office/drawing/2014/main" id="{58FDAC05-F8E4-7C19-B25B-C200984F5228}"/>
              </a:ext>
            </a:extLst>
          </p:cNvPr>
          <p:cNvSpPr txBox="1"/>
          <p:nvPr/>
        </p:nvSpPr>
        <p:spPr>
          <a:xfrm>
            <a:off x="1" y="5724685"/>
            <a:ext cx="12191999" cy="461665"/>
          </a:xfrm>
          <a:prstGeom prst="rect">
            <a:avLst/>
          </a:prstGeom>
          <a:noFill/>
        </p:spPr>
        <p:txBody>
          <a:bodyPr wrap="square" rtlCol="0">
            <a:spAutoFit/>
          </a:bodyPr>
          <a:lstStyle/>
          <a:p>
            <a:pPr algn="ctr"/>
            <a:r>
              <a:rPr lang="en-US" sz="2400" b="1" dirty="0">
                <a:solidFill>
                  <a:srgbClr val="877DFF"/>
                </a:solidFill>
                <a:latin typeface="Avenir Book" panose="02000503020000020003" pitchFamily="2" charset="0"/>
              </a:rPr>
              <a:t>Leaky barriers lead to chronic inflammation &amp; hypersensitivity to the environment.</a:t>
            </a:r>
          </a:p>
        </p:txBody>
      </p:sp>
      <p:grpSp>
        <p:nvGrpSpPr>
          <p:cNvPr id="8" name="Group 7">
            <a:extLst>
              <a:ext uri="{FF2B5EF4-FFF2-40B4-BE49-F238E27FC236}">
                <a16:creationId xmlns:a16="http://schemas.microsoft.com/office/drawing/2014/main" id="{B41049AE-CA32-4281-08B7-B2BAB4E26188}"/>
              </a:ext>
            </a:extLst>
          </p:cNvPr>
          <p:cNvGrpSpPr/>
          <p:nvPr/>
        </p:nvGrpSpPr>
        <p:grpSpPr>
          <a:xfrm>
            <a:off x="5529126" y="1882584"/>
            <a:ext cx="711936" cy="3538041"/>
            <a:chOff x="5900199" y="2681584"/>
            <a:chExt cx="404658" cy="2937448"/>
          </a:xfrm>
        </p:grpSpPr>
        <p:cxnSp>
          <p:nvCxnSpPr>
            <p:cNvPr id="9" name="Straight Connector 8">
              <a:extLst>
                <a:ext uri="{FF2B5EF4-FFF2-40B4-BE49-F238E27FC236}">
                  <a16:creationId xmlns:a16="http://schemas.microsoft.com/office/drawing/2014/main" id="{9BD742F3-3709-CDA4-1E57-B667413EE47D}"/>
                </a:ext>
              </a:extLst>
            </p:cNvPr>
            <p:cNvCxnSpPr>
              <a:cxnSpLocks/>
            </p:cNvCxnSpPr>
            <p:nvPr/>
          </p:nvCxnSpPr>
          <p:spPr>
            <a:xfrm>
              <a:off x="6304857" y="2681584"/>
              <a:ext cx="0" cy="2937448"/>
            </a:xfrm>
            <a:prstGeom prst="line">
              <a:avLst/>
            </a:prstGeom>
            <a:ln w="63500">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BAA566-A4D9-318F-F072-2E92BB3F6D00}"/>
                </a:ext>
              </a:extLst>
            </p:cNvPr>
            <p:cNvCxnSpPr>
              <a:cxnSpLocks/>
            </p:cNvCxnSpPr>
            <p:nvPr/>
          </p:nvCxnSpPr>
          <p:spPr>
            <a:xfrm>
              <a:off x="6096000" y="2681584"/>
              <a:ext cx="0" cy="2937448"/>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C9C44C-3262-C184-C019-D51C7C720955}"/>
                </a:ext>
              </a:extLst>
            </p:cNvPr>
            <p:cNvCxnSpPr>
              <a:cxnSpLocks/>
            </p:cNvCxnSpPr>
            <p:nvPr/>
          </p:nvCxnSpPr>
          <p:spPr>
            <a:xfrm>
              <a:off x="5900199" y="2681584"/>
              <a:ext cx="0" cy="2937448"/>
            </a:xfrm>
            <a:prstGeom prst="line">
              <a:avLst/>
            </a:prstGeom>
            <a:ln w="177800" cmpd="sng">
              <a:solidFill>
                <a:schemeClr val="accent6">
                  <a:lumMod val="40000"/>
                  <a:lumOff val="60000"/>
                  <a:alpha val="32000"/>
                </a:schemeClr>
              </a:solidFill>
              <a:prstDash val="lgDashDotDot"/>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B31C93D-11AE-14F9-6677-1F3A6D20CFDC}"/>
              </a:ext>
            </a:extLst>
          </p:cNvPr>
          <p:cNvSpPr txBox="1"/>
          <p:nvPr/>
        </p:nvSpPr>
        <p:spPr>
          <a:xfrm>
            <a:off x="254939" y="1993824"/>
            <a:ext cx="5552893" cy="461665"/>
          </a:xfrm>
          <a:prstGeom prst="rect">
            <a:avLst/>
          </a:prstGeom>
          <a:noFill/>
        </p:spPr>
        <p:txBody>
          <a:bodyPr wrap="square" rtlCol="0">
            <a:spAutoFit/>
          </a:bodyPr>
          <a:lstStyle/>
          <a:p>
            <a:pPr algn="ctr"/>
            <a:r>
              <a:rPr lang="en-US" sz="2400" dirty="0">
                <a:latin typeface="Avenir Book" panose="02000503020000020003" pitchFamily="2" charset="0"/>
              </a:rPr>
              <a:t>OUTSIDE YOUR BODY</a:t>
            </a:r>
          </a:p>
        </p:txBody>
      </p:sp>
      <p:grpSp>
        <p:nvGrpSpPr>
          <p:cNvPr id="14" name="Group 13">
            <a:extLst>
              <a:ext uri="{FF2B5EF4-FFF2-40B4-BE49-F238E27FC236}">
                <a16:creationId xmlns:a16="http://schemas.microsoft.com/office/drawing/2014/main" id="{35458AEF-60D4-6A40-2DFC-A44879DDCC32}"/>
              </a:ext>
            </a:extLst>
          </p:cNvPr>
          <p:cNvGrpSpPr/>
          <p:nvPr/>
        </p:nvGrpSpPr>
        <p:grpSpPr>
          <a:xfrm>
            <a:off x="5843492" y="1980556"/>
            <a:ext cx="6095994" cy="1967417"/>
            <a:chOff x="5843492" y="2645087"/>
            <a:chExt cx="6095994" cy="1967417"/>
          </a:xfrm>
        </p:grpSpPr>
        <p:sp>
          <p:nvSpPr>
            <p:cNvPr id="15" name="TextBox 14">
              <a:extLst>
                <a:ext uri="{FF2B5EF4-FFF2-40B4-BE49-F238E27FC236}">
                  <a16:creationId xmlns:a16="http://schemas.microsoft.com/office/drawing/2014/main" id="{757D7A66-F82B-6930-5191-E33A6F453FCB}"/>
                </a:ext>
              </a:extLst>
            </p:cNvPr>
            <p:cNvSpPr txBox="1"/>
            <p:nvPr/>
          </p:nvSpPr>
          <p:spPr>
            <a:xfrm>
              <a:off x="5843492" y="2645087"/>
              <a:ext cx="6095994" cy="461665"/>
            </a:xfrm>
            <a:prstGeom prst="rect">
              <a:avLst/>
            </a:prstGeom>
            <a:noFill/>
          </p:spPr>
          <p:txBody>
            <a:bodyPr wrap="square" rtlCol="0">
              <a:spAutoFit/>
            </a:bodyPr>
            <a:lstStyle/>
            <a:p>
              <a:pPr algn="ctr"/>
              <a:r>
                <a:rPr lang="en-US" sz="2400" dirty="0">
                  <a:latin typeface="Avenir Book" panose="02000503020000020003" pitchFamily="2" charset="0"/>
                </a:rPr>
                <a:t>INSIDE YOUR BODY</a:t>
              </a:r>
            </a:p>
          </p:txBody>
        </p:sp>
        <p:sp>
          <p:nvSpPr>
            <p:cNvPr id="16" name="TextBox 15">
              <a:extLst>
                <a:ext uri="{FF2B5EF4-FFF2-40B4-BE49-F238E27FC236}">
                  <a16:creationId xmlns:a16="http://schemas.microsoft.com/office/drawing/2014/main" id="{4916056B-A988-F148-8EDB-2A5591D764CD}"/>
                </a:ext>
              </a:extLst>
            </p:cNvPr>
            <p:cNvSpPr txBox="1"/>
            <p:nvPr/>
          </p:nvSpPr>
          <p:spPr>
            <a:xfrm>
              <a:off x="6839954" y="3190009"/>
              <a:ext cx="3752839" cy="400110"/>
            </a:xfrm>
            <a:prstGeom prst="rect">
              <a:avLst/>
            </a:prstGeom>
            <a:noFill/>
          </p:spPr>
          <p:txBody>
            <a:bodyPr wrap="square" rtlCol="0">
              <a:spAutoFit/>
            </a:bodyPr>
            <a:lstStyle/>
            <a:p>
              <a:pPr algn="ctr"/>
              <a:r>
                <a:rPr lang="en-US" sz="2000" dirty="0">
                  <a:latin typeface="Avenir Book" panose="02000503020000020003" pitchFamily="2" charset="0"/>
                </a:rPr>
                <a:t>4. Immune system</a:t>
              </a:r>
            </a:p>
          </p:txBody>
        </p:sp>
        <p:pic>
          <p:nvPicPr>
            <p:cNvPr id="17" name="Graphic 16" descr="Soldier male outline">
              <a:extLst>
                <a:ext uri="{FF2B5EF4-FFF2-40B4-BE49-F238E27FC236}">
                  <a16:creationId xmlns:a16="http://schemas.microsoft.com/office/drawing/2014/main" id="{3DC6E378-87BB-6769-C6AB-1E3C1C9BF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1451" y="3698104"/>
              <a:ext cx="914400" cy="914400"/>
            </a:xfrm>
            <a:prstGeom prst="rect">
              <a:avLst/>
            </a:prstGeom>
          </p:spPr>
        </p:pic>
        <p:pic>
          <p:nvPicPr>
            <p:cNvPr id="18" name="Graphic 17" descr="Soldier female with solid fill">
              <a:extLst>
                <a:ext uri="{FF2B5EF4-FFF2-40B4-BE49-F238E27FC236}">
                  <a16:creationId xmlns:a16="http://schemas.microsoft.com/office/drawing/2014/main" id="{3089D545-008D-3125-1ED5-B23AF0F73D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3712" y="3698104"/>
              <a:ext cx="914400" cy="914400"/>
            </a:xfrm>
            <a:prstGeom prst="rect">
              <a:avLst/>
            </a:prstGeom>
          </p:spPr>
        </p:pic>
        <p:pic>
          <p:nvPicPr>
            <p:cNvPr id="19" name="Graphic 18" descr="Shield outline">
              <a:extLst>
                <a:ext uri="{FF2B5EF4-FFF2-40B4-BE49-F238E27FC236}">
                  <a16:creationId xmlns:a16="http://schemas.microsoft.com/office/drawing/2014/main" id="{C04890B1-B5A3-16D7-7AED-666F909924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1827" y="3658934"/>
              <a:ext cx="914400" cy="914400"/>
            </a:xfrm>
            <a:prstGeom prst="rect">
              <a:avLst/>
            </a:prstGeom>
          </p:spPr>
        </p:pic>
        <p:pic>
          <p:nvPicPr>
            <p:cNvPr id="20" name="Graphic 19" descr="Warning outline">
              <a:extLst>
                <a:ext uri="{FF2B5EF4-FFF2-40B4-BE49-F238E27FC236}">
                  <a16:creationId xmlns:a16="http://schemas.microsoft.com/office/drawing/2014/main" id="{4289943D-A8C1-F3B1-2C4D-D69BC0CD7C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6263" y="3717078"/>
              <a:ext cx="914400" cy="891768"/>
            </a:xfrm>
            <a:prstGeom prst="rect">
              <a:avLst/>
            </a:prstGeom>
          </p:spPr>
        </p:pic>
        <p:pic>
          <p:nvPicPr>
            <p:cNvPr id="21" name="Graphic 20" descr="Warning outline">
              <a:extLst>
                <a:ext uri="{FF2B5EF4-FFF2-40B4-BE49-F238E27FC236}">
                  <a16:creationId xmlns:a16="http://schemas.microsoft.com/office/drawing/2014/main" id="{4FCF4DE8-8E85-1F26-CC17-D4BD0666C6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13581" y="3688176"/>
              <a:ext cx="914400" cy="891768"/>
            </a:xfrm>
            <a:prstGeom prst="rect">
              <a:avLst/>
            </a:prstGeom>
          </p:spPr>
        </p:pic>
      </p:grpSp>
      <p:cxnSp>
        <p:nvCxnSpPr>
          <p:cNvPr id="23" name="Straight Arrow Connector 22">
            <a:extLst>
              <a:ext uri="{FF2B5EF4-FFF2-40B4-BE49-F238E27FC236}">
                <a16:creationId xmlns:a16="http://schemas.microsoft.com/office/drawing/2014/main" id="{9D56ABE9-ABD8-114A-90D1-6BA5C8499DAC}"/>
              </a:ext>
            </a:extLst>
          </p:cNvPr>
          <p:cNvCxnSpPr>
            <a:cxnSpLocks/>
          </p:cNvCxnSpPr>
          <p:nvPr/>
        </p:nvCxnSpPr>
        <p:spPr>
          <a:xfrm>
            <a:off x="2873829" y="5027970"/>
            <a:ext cx="5736771" cy="36565"/>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4FD96D-7BBA-EC4A-A430-EBE223780FA5}"/>
              </a:ext>
            </a:extLst>
          </p:cNvPr>
          <p:cNvSpPr txBox="1"/>
          <p:nvPr/>
        </p:nvSpPr>
        <p:spPr>
          <a:xfrm>
            <a:off x="1213862" y="4789443"/>
            <a:ext cx="2101848" cy="477054"/>
          </a:xfrm>
          <a:prstGeom prst="rect">
            <a:avLst/>
          </a:prstGeom>
          <a:noFill/>
        </p:spPr>
        <p:txBody>
          <a:bodyPr wrap="square" rtlCol="0">
            <a:spAutoFit/>
          </a:bodyPr>
          <a:lstStyle/>
          <a:p>
            <a:pPr algn="ctr"/>
            <a:r>
              <a:rPr lang="en-US" sz="2500" dirty="0">
                <a:latin typeface="Avenir Book" panose="02000503020000020003" pitchFamily="2" charset="0"/>
              </a:rPr>
              <a:t>Pollen </a:t>
            </a:r>
          </a:p>
        </p:txBody>
      </p:sp>
      <p:sp>
        <p:nvSpPr>
          <p:cNvPr id="25" name="TextBox 24">
            <a:extLst>
              <a:ext uri="{FF2B5EF4-FFF2-40B4-BE49-F238E27FC236}">
                <a16:creationId xmlns:a16="http://schemas.microsoft.com/office/drawing/2014/main" id="{B3062C19-5F63-9A9F-4313-2FD72AAEA9B4}"/>
              </a:ext>
            </a:extLst>
          </p:cNvPr>
          <p:cNvSpPr txBox="1"/>
          <p:nvPr/>
        </p:nvSpPr>
        <p:spPr>
          <a:xfrm>
            <a:off x="8074390" y="4834867"/>
            <a:ext cx="2101848" cy="477054"/>
          </a:xfrm>
          <a:prstGeom prst="rect">
            <a:avLst/>
          </a:prstGeom>
          <a:noFill/>
        </p:spPr>
        <p:txBody>
          <a:bodyPr wrap="square" rtlCol="0">
            <a:spAutoFit/>
          </a:bodyPr>
          <a:lstStyle/>
          <a:p>
            <a:pPr algn="ctr"/>
            <a:r>
              <a:rPr lang="en-US" sz="2500" dirty="0">
                <a:latin typeface="Avenir Book" panose="02000503020000020003" pitchFamily="2" charset="0"/>
              </a:rPr>
              <a:t>Pollen </a:t>
            </a:r>
          </a:p>
        </p:txBody>
      </p:sp>
      <p:cxnSp>
        <p:nvCxnSpPr>
          <p:cNvPr id="3" name="Straight Arrow Connector 2">
            <a:extLst>
              <a:ext uri="{FF2B5EF4-FFF2-40B4-BE49-F238E27FC236}">
                <a16:creationId xmlns:a16="http://schemas.microsoft.com/office/drawing/2014/main" id="{4F00AA99-AE32-8586-6CBF-A31AFFFADF0B}"/>
              </a:ext>
            </a:extLst>
          </p:cNvPr>
          <p:cNvCxnSpPr>
            <a:cxnSpLocks/>
          </p:cNvCxnSpPr>
          <p:nvPr/>
        </p:nvCxnSpPr>
        <p:spPr>
          <a:xfrm>
            <a:off x="3031385" y="4434509"/>
            <a:ext cx="5579215" cy="45424"/>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6C6209-40DB-0D4F-5B5D-C49CFF2EC8B7}"/>
              </a:ext>
            </a:extLst>
          </p:cNvPr>
          <p:cNvSpPr txBox="1"/>
          <p:nvPr/>
        </p:nvSpPr>
        <p:spPr>
          <a:xfrm>
            <a:off x="1221812" y="4174717"/>
            <a:ext cx="2101848" cy="477054"/>
          </a:xfrm>
          <a:prstGeom prst="rect">
            <a:avLst/>
          </a:prstGeom>
          <a:noFill/>
        </p:spPr>
        <p:txBody>
          <a:bodyPr wrap="square" rtlCol="0">
            <a:spAutoFit/>
          </a:bodyPr>
          <a:lstStyle/>
          <a:p>
            <a:pPr algn="ctr"/>
            <a:r>
              <a:rPr lang="en-US" sz="2500" dirty="0">
                <a:latin typeface="Avenir Book" panose="02000503020000020003" pitchFamily="2" charset="0"/>
              </a:rPr>
              <a:t>Nutrients </a:t>
            </a:r>
          </a:p>
        </p:txBody>
      </p:sp>
      <p:sp>
        <p:nvSpPr>
          <p:cNvPr id="26" name="TextBox 25">
            <a:extLst>
              <a:ext uri="{FF2B5EF4-FFF2-40B4-BE49-F238E27FC236}">
                <a16:creationId xmlns:a16="http://schemas.microsoft.com/office/drawing/2014/main" id="{370258BE-315C-5CEB-4DE0-873351B56185}"/>
              </a:ext>
            </a:extLst>
          </p:cNvPr>
          <p:cNvSpPr txBox="1"/>
          <p:nvPr/>
        </p:nvSpPr>
        <p:spPr>
          <a:xfrm>
            <a:off x="8267375" y="4241406"/>
            <a:ext cx="2101848" cy="477054"/>
          </a:xfrm>
          <a:prstGeom prst="rect">
            <a:avLst/>
          </a:prstGeom>
          <a:noFill/>
        </p:spPr>
        <p:txBody>
          <a:bodyPr wrap="square" rtlCol="0">
            <a:spAutoFit/>
          </a:bodyPr>
          <a:lstStyle/>
          <a:p>
            <a:pPr algn="ctr"/>
            <a:r>
              <a:rPr lang="en-US" sz="2500" dirty="0">
                <a:latin typeface="Avenir Book" panose="02000503020000020003" pitchFamily="2" charset="0"/>
              </a:rPr>
              <a:t>Nutrients </a:t>
            </a:r>
          </a:p>
        </p:txBody>
      </p:sp>
      <p:grpSp>
        <p:nvGrpSpPr>
          <p:cNvPr id="38" name="Group 37">
            <a:extLst>
              <a:ext uri="{FF2B5EF4-FFF2-40B4-BE49-F238E27FC236}">
                <a16:creationId xmlns:a16="http://schemas.microsoft.com/office/drawing/2014/main" id="{D3929CAD-6F2F-3803-4FD1-32960C998A23}"/>
              </a:ext>
            </a:extLst>
          </p:cNvPr>
          <p:cNvGrpSpPr/>
          <p:nvPr/>
        </p:nvGrpSpPr>
        <p:grpSpPr>
          <a:xfrm>
            <a:off x="607170" y="2512460"/>
            <a:ext cx="4268924" cy="1015663"/>
            <a:chOff x="298412" y="2429335"/>
            <a:chExt cx="4268924" cy="1015663"/>
          </a:xfrm>
        </p:grpSpPr>
        <p:sp>
          <p:nvSpPr>
            <p:cNvPr id="13" name="TextBox 12">
              <a:extLst>
                <a:ext uri="{FF2B5EF4-FFF2-40B4-BE49-F238E27FC236}">
                  <a16:creationId xmlns:a16="http://schemas.microsoft.com/office/drawing/2014/main" id="{5A8A0526-B616-84BB-3561-B003DECC47F7}"/>
                </a:ext>
              </a:extLst>
            </p:cNvPr>
            <p:cNvSpPr txBox="1"/>
            <p:nvPr/>
          </p:nvSpPr>
          <p:spPr>
            <a:xfrm>
              <a:off x="298412" y="2429335"/>
              <a:ext cx="3990092" cy="1015663"/>
            </a:xfrm>
            <a:prstGeom prst="rect">
              <a:avLst/>
            </a:prstGeom>
            <a:noFill/>
          </p:spPr>
          <p:txBody>
            <a:bodyPr wrap="square" rtlCol="0">
              <a:spAutoFit/>
            </a:bodyPr>
            <a:lstStyle/>
            <a:p>
              <a:pPr marL="342900" indent="-342900">
                <a:buAutoNum type="arabicPeriod"/>
              </a:pPr>
              <a:r>
                <a:rPr lang="en-US" sz="2000" dirty="0">
                  <a:latin typeface="Avenir Book" panose="02000503020000020003" pitchFamily="2" charset="0"/>
                </a:rPr>
                <a:t>Dysfunctional microbiome</a:t>
              </a:r>
            </a:p>
            <a:p>
              <a:pPr marL="342900" indent="-342900">
                <a:buAutoNum type="arabicPeriod"/>
              </a:pPr>
              <a:r>
                <a:rPr lang="en-US" sz="2000" dirty="0">
                  <a:latin typeface="Avenir Book" panose="02000503020000020003" pitchFamily="2" charset="0"/>
                </a:rPr>
                <a:t>Low / no sebum</a:t>
              </a:r>
            </a:p>
            <a:p>
              <a:pPr marL="342900" indent="-342900">
                <a:buAutoNum type="arabicPeriod"/>
              </a:pPr>
              <a:r>
                <a:rPr lang="en-US" sz="2000" dirty="0">
                  <a:latin typeface="Avenir Book" panose="02000503020000020003" pitchFamily="2" charset="0"/>
                </a:rPr>
                <a:t>Dysfunctional skin</a:t>
              </a:r>
            </a:p>
          </p:txBody>
        </p:sp>
        <p:cxnSp>
          <p:nvCxnSpPr>
            <p:cNvPr id="27" name="Straight Connector 26">
              <a:extLst>
                <a:ext uri="{FF2B5EF4-FFF2-40B4-BE49-F238E27FC236}">
                  <a16:creationId xmlns:a16="http://schemas.microsoft.com/office/drawing/2014/main" id="{CB9FF04C-273E-0280-464F-6E72F13C8874}"/>
                </a:ext>
              </a:extLst>
            </p:cNvPr>
            <p:cNvCxnSpPr>
              <a:cxnSpLocks/>
            </p:cNvCxnSpPr>
            <p:nvPr/>
          </p:nvCxnSpPr>
          <p:spPr>
            <a:xfrm flipH="1">
              <a:off x="3911531" y="2618047"/>
              <a:ext cx="655805" cy="0"/>
            </a:xfrm>
            <a:prstGeom prst="line">
              <a:avLst/>
            </a:prstGeom>
            <a:ln w="177800" cmpd="sng">
              <a:solidFill>
                <a:schemeClr val="accent6">
                  <a:lumMod val="40000"/>
                  <a:lumOff val="60000"/>
                  <a:alpha val="32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F3B759-516B-3B34-CF15-5B976D02B80B}"/>
                </a:ext>
              </a:extLst>
            </p:cNvPr>
            <p:cNvCxnSpPr>
              <a:cxnSpLocks/>
            </p:cNvCxnSpPr>
            <p:nvPr/>
          </p:nvCxnSpPr>
          <p:spPr>
            <a:xfrm flipH="1">
              <a:off x="2852657" y="2945612"/>
              <a:ext cx="549666" cy="0"/>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31E84C-0EEE-3BD1-871D-59E1DC3476EB}"/>
                </a:ext>
              </a:extLst>
            </p:cNvPr>
            <p:cNvCxnSpPr>
              <a:cxnSpLocks/>
            </p:cNvCxnSpPr>
            <p:nvPr/>
          </p:nvCxnSpPr>
          <p:spPr>
            <a:xfrm flipH="1">
              <a:off x="3003099" y="3267226"/>
              <a:ext cx="566990" cy="0"/>
            </a:xfrm>
            <a:prstGeom prst="line">
              <a:avLst/>
            </a:prstGeom>
            <a:ln w="63500">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976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a:xfrm>
            <a:off x="4241561" y="635635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18</a:t>
            </a:fld>
            <a:endParaRPr lang="en-US" dirty="0"/>
          </a:p>
        </p:txBody>
      </p:sp>
      <p:sp>
        <p:nvSpPr>
          <p:cNvPr id="10" name="Title 1">
            <a:extLst>
              <a:ext uri="{FF2B5EF4-FFF2-40B4-BE49-F238E27FC236}">
                <a16:creationId xmlns:a16="http://schemas.microsoft.com/office/drawing/2014/main" id="{FF95684F-6EBA-133E-E5E7-6825BF6BE6F7}"/>
              </a:ext>
            </a:extLst>
          </p:cNvPr>
          <p:cNvSpPr txBox="1">
            <a:spLocks/>
          </p:cNvSpPr>
          <p:nvPr/>
        </p:nvSpPr>
        <p:spPr>
          <a:xfrm>
            <a:off x="1233081" y="466492"/>
            <a:ext cx="10901488" cy="905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877DFF"/>
                </a:solidFill>
                <a:latin typeface="Avenir Medium" panose="02000503020000020003" pitchFamily="2" charset="0"/>
              </a:rPr>
              <a:t>Bexi Sez...</a:t>
            </a:r>
            <a:endParaRPr lang="en-US" dirty="0">
              <a:solidFill>
                <a:srgbClr val="877DFF"/>
              </a:solidFill>
              <a:latin typeface="Avenir Medium" panose="02000503020000020003" pitchFamily="2" charset="0"/>
            </a:endParaRPr>
          </a:p>
        </p:txBody>
      </p:sp>
      <p:pic>
        <p:nvPicPr>
          <p:cNvPr id="11" name="Picture 10" descr="A person with black hair&#10;&#10;Description automatically generated with low confidence">
            <a:extLst>
              <a:ext uri="{FF2B5EF4-FFF2-40B4-BE49-F238E27FC236}">
                <a16:creationId xmlns:a16="http://schemas.microsoft.com/office/drawing/2014/main" id="{A29E0E2A-5572-C7C9-56EA-BCB4E5B27F86}"/>
              </a:ext>
            </a:extLst>
          </p:cNvPr>
          <p:cNvPicPr>
            <a:picLocks noChangeAspect="1"/>
          </p:cNvPicPr>
          <p:nvPr/>
        </p:nvPicPr>
        <p:blipFill>
          <a:blip r:embed="rId3"/>
          <a:stretch>
            <a:fillRect/>
          </a:stretch>
        </p:blipFill>
        <p:spPr>
          <a:xfrm>
            <a:off x="995722" y="1371781"/>
            <a:ext cx="3267634" cy="4598891"/>
          </a:xfrm>
          <a:prstGeom prst="rect">
            <a:avLst/>
          </a:prstGeom>
        </p:spPr>
      </p:pic>
      <p:sp>
        <p:nvSpPr>
          <p:cNvPr id="14" name="Content Placeholder 2">
            <a:extLst>
              <a:ext uri="{FF2B5EF4-FFF2-40B4-BE49-F238E27FC236}">
                <a16:creationId xmlns:a16="http://schemas.microsoft.com/office/drawing/2014/main" id="{3599909C-49E8-55C6-BFDA-FD8AD9D98697}"/>
              </a:ext>
            </a:extLst>
          </p:cNvPr>
          <p:cNvSpPr>
            <a:spLocks noGrp="1"/>
          </p:cNvSpPr>
          <p:nvPr>
            <p:ph idx="1"/>
          </p:nvPr>
        </p:nvSpPr>
        <p:spPr>
          <a:xfrm>
            <a:off x="4991499" y="1745431"/>
            <a:ext cx="6722135" cy="4414745"/>
          </a:xfrm>
        </p:spPr>
        <p:txBody>
          <a:bodyPr>
            <a:normAutofit fontScale="70000" lnSpcReduction="20000"/>
          </a:bodyPr>
          <a:lstStyle/>
          <a:p>
            <a:pPr marL="0" indent="0">
              <a:lnSpc>
                <a:spcPct val="110000"/>
              </a:lnSpc>
              <a:buNone/>
            </a:pPr>
            <a:r>
              <a:rPr lang="en-US" dirty="0">
                <a:solidFill>
                  <a:srgbClr val="00B400"/>
                </a:solidFill>
                <a:latin typeface="Avenir Medium" panose="02000503020000020003" pitchFamily="2" charset="0"/>
              </a:rPr>
              <a:t>Epithelial cells make up the top layer of all the openings to your body (e.g., gut and skin) and provide a selectively permeable barrier.</a:t>
            </a:r>
            <a:br>
              <a:rPr lang="en-US" dirty="0">
                <a:solidFill>
                  <a:srgbClr val="00B400"/>
                </a:solidFill>
                <a:latin typeface="Avenir Medium" panose="02000503020000020003" pitchFamily="2" charset="0"/>
              </a:rPr>
            </a:br>
            <a:endParaRPr lang="en-US" dirty="0">
              <a:solidFill>
                <a:srgbClr val="00B400"/>
              </a:solidFill>
              <a:latin typeface="Avenir Medium" panose="02000503020000020003" pitchFamily="2" charset="0"/>
            </a:endParaRPr>
          </a:p>
          <a:p>
            <a:pPr marL="0" indent="0">
              <a:lnSpc>
                <a:spcPct val="110000"/>
              </a:lnSpc>
              <a:buNone/>
            </a:pPr>
            <a:r>
              <a:rPr lang="en-US" dirty="0">
                <a:solidFill>
                  <a:srgbClr val="00B400"/>
                </a:solidFill>
                <a:latin typeface="Avenir Medium" panose="02000503020000020003" pitchFamily="2" charset="0"/>
              </a:rPr>
              <a:t>Your epithelial cells, skin microbes, sebum,</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and immune system make up your skin’s barriers</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and defenses.</a:t>
            </a:r>
            <a:br>
              <a:rPr lang="en-US" dirty="0">
                <a:solidFill>
                  <a:srgbClr val="00B400"/>
                </a:solidFill>
                <a:latin typeface="Avenir Medium" panose="02000503020000020003" pitchFamily="2" charset="0"/>
              </a:rPr>
            </a:b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You are in a relationship with the microbes living</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on &amp; in your body.</a:t>
            </a:r>
          </a:p>
          <a:p>
            <a:pPr marL="0" indent="0" algn="ctr">
              <a:lnSpc>
                <a:spcPct val="110000"/>
              </a:lnSpc>
              <a:buNone/>
            </a:pPr>
            <a:br>
              <a:rPr lang="en-US" dirty="0">
                <a:solidFill>
                  <a:srgbClr val="00B400"/>
                </a:solidFill>
                <a:latin typeface="Avenir Medium" panose="02000503020000020003" pitchFamily="2" charset="0"/>
              </a:rPr>
            </a:br>
            <a:r>
              <a:rPr lang="en-US" sz="3400" dirty="0">
                <a:solidFill>
                  <a:srgbClr val="877DFF"/>
                </a:solidFill>
                <a:latin typeface="Avenir Medium" panose="02000503020000020003" pitchFamily="2" charset="0"/>
              </a:rPr>
              <a:t>What you put on your body affects</a:t>
            </a:r>
            <a:br>
              <a:rPr lang="en-US" sz="3400" dirty="0">
                <a:solidFill>
                  <a:srgbClr val="877DFF"/>
                </a:solidFill>
                <a:latin typeface="Avenir Medium" panose="02000503020000020003" pitchFamily="2" charset="0"/>
              </a:rPr>
            </a:br>
            <a:r>
              <a:rPr lang="en-US" sz="3400" dirty="0">
                <a:solidFill>
                  <a:srgbClr val="877DFF"/>
                </a:solidFill>
                <a:latin typeface="Avenir Medium" panose="02000503020000020003" pitchFamily="2" charset="0"/>
              </a:rPr>
              <a:t>the health of your skin and skin microbiome.</a:t>
            </a:r>
          </a:p>
        </p:txBody>
      </p:sp>
    </p:spTree>
    <p:extLst>
      <p:ext uri="{BB962C8B-B14F-4D97-AF65-F5344CB8AC3E}">
        <p14:creationId xmlns:p14="http://schemas.microsoft.com/office/powerpoint/2010/main" val="1702095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0" y="197828"/>
            <a:ext cx="12192000" cy="730539"/>
          </a:xfrm>
        </p:spPr>
        <p:txBody>
          <a:bodyPr>
            <a:normAutofit/>
          </a:bodyPr>
          <a:lstStyle/>
          <a:p>
            <a:pPr algn="ctr"/>
            <a:r>
              <a:rPr lang="en-US" dirty="0">
                <a:latin typeface="Avenir Medium" panose="02000503020000020003" pitchFamily="2" charset="0"/>
              </a:rPr>
              <a:t>The Burdens of Sjogren’s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19</a:t>
            </a:fld>
            <a:endParaRPr lang="en-US" dirty="0"/>
          </a:p>
        </p:txBody>
      </p:sp>
      <p:sp>
        <p:nvSpPr>
          <p:cNvPr id="3" name="Oval 2">
            <a:extLst>
              <a:ext uri="{FF2B5EF4-FFF2-40B4-BE49-F238E27FC236}">
                <a16:creationId xmlns:a16="http://schemas.microsoft.com/office/drawing/2014/main" id="{E4B79313-576A-021F-32B5-86F1B76D7473}"/>
              </a:ext>
            </a:extLst>
          </p:cNvPr>
          <p:cNvSpPr/>
          <p:nvPr/>
        </p:nvSpPr>
        <p:spPr>
          <a:xfrm>
            <a:off x="756372" y="1046133"/>
            <a:ext cx="5532099" cy="5310217"/>
          </a:xfrm>
          <a:prstGeom prst="ellipse">
            <a:avLst/>
          </a:prstGeom>
          <a:solidFill>
            <a:schemeClr val="tx1"/>
          </a:solidFill>
          <a:ln w="206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1E3C08-A165-30DC-D58E-50BE641B263F}"/>
              </a:ext>
            </a:extLst>
          </p:cNvPr>
          <p:cNvSpPr txBox="1"/>
          <p:nvPr/>
        </p:nvSpPr>
        <p:spPr>
          <a:xfrm>
            <a:off x="656196" y="2825353"/>
            <a:ext cx="5786691" cy="2308324"/>
          </a:xfrm>
          <a:prstGeom prst="rect">
            <a:avLst/>
          </a:prstGeom>
          <a:noFill/>
        </p:spPr>
        <p:txBody>
          <a:bodyPr wrap="square" rtlCol="0">
            <a:spAutoFit/>
          </a:bodyPr>
          <a:lstStyle/>
          <a:p>
            <a:pPr algn="ctr"/>
            <a:r>
              <a:rPr lang="en-US" sz="4800" b="1" dirty="0">
                <a:solidFill>
                  <a:schemeClr val="bg1"/>
                </a:solidFill>
                <a:latin typeface="Avenir Black" panose="02000503020000020003" pitchFamily="2" charset="0"/>
              </a:rPr>
              <a:t>Nerve Dysfunction</a:t>
            </a:r>
          </a:p>
          <a:p>
            <a:pPr algn="ctr"/>
            <a:r>
              <a:rPr lang="en-US" sz="4800" b="1" dirty="0">
                <a:solidFill>
                  <a:schemeClr val="bg1"/>
                </a:solidFill>
                <a:latin typeface="Avenir Black" panose="02000503020000020003" pitchFamily="2" charset="0"/>
              </a:rPr>
              <a:t>Dryness</a:t>
            </a:r>
          </a:p>
          <a:p>
            <a:pPr algn="ctr"/>
            <a:r>
              <a:rPr lang="en-US" sz="4800" b="1" dirty="0">
                <a:solidFill>
                  <a:schemeClr val="bg1"/>
                </a:solidFill>
                <a:latin typeface="Avenir Black" panose="02000503020000020003" pitchFamily="2" charset="0"/>
              </a:rPr>
              <a:t>Fatigue </a:t>
            </a:r>
          </a:p>
        </p:txBody>
      </p:sp>
      <p:pic>
        <p:nvPicPr>
          <p:cNvPr id="5" name="Graphic 4" descr="Walk outline">
            <a:extLst>
              <a:ext uri="{FF2B5EF4-FFF2-40B4-BE49-F238E27FC236}">
                <a16:creationId xmlns:a16="http://schemas.microsoft.com/office/drawing/2014/main" id="{F62BCE3D-7FB6-3CA7-0902-C762B257A6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6856" y="1204876"/>
            <a:ext cx="5151474" cy="5151474"/>
          </a:xfrm>
          <a:prstGeom prst="rect">
            <a:avLst/>
          </a:prstGeom>
        </p:spPr>
      </p:pic>
      <p:pic>
        <p:nvPicPr>
          <p:cNvPr id="16" name="Graphic 15" descr="Link with solid fill">
            <a:extLst>
              <a:ext uri="{FF2B5EF4-FFF2-40B4-BE49-F238E27FC236}">
                <a16:creationId xmlns:a16="http://schemas.microsoft.com/office/drawing/2014/main" id="{48F05F0D-0275-52A9-6F82-E8CE15106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59463">
            <a:off x="6790068" y="4695747"/>
            <a:ext cx="914400" cy="914400"/>
          </a:xfrm>
          <a:prstGeom prst="rect">
            <a:avLst/>
          </a:prstGeom>
        </p:spPr>
      </p:pic>
      <p:pic>
        <p:nvPicPr>
          <p:cNvPr id="17" name="Graphic 16" descr="Link with solid fill">
            <a:extLst>
              <a:ext uri="{FF2B5EF4-FFF2-40B4-BE49-F238E27FC236}">
                <a16:creationId xmlns:a16="http://schemas.microsoft.com/office/drawing/2014/main" id="{7A1BFCB1-5599-0CC5-07DB-91A16DA6F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123911">
            <a:off x="7553611" y="4773801"/>
            <a:ext cx="914400" cy="914400"/>
          </a:xfrm>
          <a:prstGeom prst="rect">
            <a:avLst/>
          </a:prstGeom>
        </p:spPr>
      </p:pic>
      <p:pic>
        <p:nvPicPr>
          <p:cNvPr id="18" name="Graphic 17" descr="Link with solid fill">
            <a:extLst>
              <a:ext uri="{FF2B5EF4-FFF2-40B4-BE49-F238E27FC236}">
                <a16:creationId xmlns:a16="http://schemas.microsoft.com/office/drawing/2014/main" id="{A9054B5C-C486-F249-E1DB-92E1813A42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79358">
            <a:off x="8288448" y="4903097"/>
            <a:ext cx="914400" cy="914400"/>
          </a:xfrm>
          <a:prstGeom prst="rect">
            <a:avLst/>
          </a:prstGeom>
        </p:spPr>
      </p:pic>
      <p:pic>
        <p:nvPicPr>
          <p:cNvPr id="19" name="Graphic 18" descr="Link with solid fill">
            <a:extLst>
              <a:ext uri="{FF2B5EF4-FFF2-40B4-BE49-F238E27FC236}">
                <a16:creationId xmlns:a16="http://schemas.microsoft.com/office/drawing/2014/main" id="{102C4109-E3C1-4096-A910-165AF7481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75324">
            <a:off x="6059489" y="4453891"/>
            <a:ext cx="914400" cy="914400"/>
          </a:xfrm>
          <a:prstGeom prst="rect">
            <a:avLst/>
          </a:prstGeom>
        </p:spPr>
      </p:pic>
      <p:sp>
        <p:nvSpPr>
          <p:cNvPr id="8" name="TextBox 7">
            <a:extLst>
              <a:ext uri="{FF2B5EF4-FFF2-40B4-BE49-F238E27FC236}">
                <a16:creationId xmlns:a16="http://schemas.microsoft.com/office/drawing/2014/main" id="{D3B20473-0F2C-3110-CBB0-649A351A052E}"/>
              </a:ext>
            </a:extLst>
          </p:cNvPr>
          <p:cNvSpPr txBox="1"/>
          <p:nvPr/>
        </p:nvSpPr>
        <p:spPr>
          <a:xfrm>
            <a:off x="6855777" y="885535"/>
            <a:ext cx="4235116" cy="1015663"/>
          </a:xfrm>
          <a:prstGeom prst="rect">
            <a:avLst/>
          </a:prstGeom>
          <a:noFill/>
        </p:spPr>
        <p:txBody>
          <a:bodyPr wrap="square" rtlCol="0">
            <a:spAutoFit/>
          </a:bodyPr>
          <a:lstStyle/>
          <a:p>
            <a:r>
              <a:rPr lang="en-US" sz="3000" dirty="0">
                <a:latin typeface="Avenir Medium" panose="02000503020000020003" pitchFamily="2" charset="0"/>
              </a:rPr>
              <a:t>Dysfunctional Barriers And Defenses</a:t>
            </a:r>
          </a:p>
        </p:txBody>
      </p:sp>
    </p:spTree>
    <p:extLst>
      <p:ext uri="{BB962C8B-B14F-4D97-AF65-F5344CB8AC3E}">
        <p14:creationId xmlns:p14="http://schemas.microsoft.com/office/powerpoint/2010/main" val="2508684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person, outdoor, clothing&#10;&#10;Description automatically generated">
            <a:extLst>
              <a:ext uri="{FF2B5EF4-FFF2-40B4-BE49-F238E27FC236}">
                <a16:creationId xmlns:a16="http://schemas.microsoft.com/office/drawing/2014/main" id="{31832043-5758-3CBB-90F0-00BAFD968503}"/>
              </a:ext>
            </a:extLst>
          </p:cNvPr>
          <p:cNvPicPr>
            <a:picLocks noChangeAspect="1"/>
          </p:cNvPicPr>
          <p:nvPr/>
        </p:nvPicPr>
        <p:blipFill rotWithShape="1">
          <a:blip r:embed="rId3"/>
          <a:srcRect l="17255" r="24968"/>
          <a:stretch/>
        </p:blipFill>
        <p:spPr>
          <a:xfrm>
            <a:off x="773670" y="616633"/>
            <a:ext cx="4875289" cy="5625333"/>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A3CA6A9C-39DD-1944-5F3F-958DD9A6456C}"/>
              </a:ext>
            </a:extLst>
          </p:cNvPr>
          <p:cNvPicPr>
            <a:picLocks noChangeAspect="1"/>
          </p:cNvPicPr>
          <p:nvPr/>
        </p:nvPicPr>
        <p:blipFill rotWithShape="1">
          <a:blip r:embed="rId4"/>
          <a:srcRect l="11272" t="19887" r="11600" b="19887"/>
          <a:stretch/>
        </p:blipFill>
        <p:spPr>
          <a:xfrm>
            <a:off x="6165624" y="616633"/>
            <a:ext cx="5252706" cy="5605452"/>
          </a:xfrm>
          <a:prstGeom prst="rect">
            <a:avLst/>
          </a:prstGeom>
        </p:spPr>
      </p:pic>
    </p:spTree>
    <p:extLst>
      <p:ext uri="{BB962C8B-B14F-4D97-AF65-F5344CB8AC3E}">
        <p14:creationId xmlns:p14="http://schemas.microsoft.com/office/powerpoint/2010/main" val="37903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754754" y="675399"/>
            <a:ext cx="11072660" cy="730539"/>
          </a:xfrm>
        </p:spPr>
        <p:txBody>
          <a:bodyPr>
            <a:normAutofit/>
          </a:bodyPr>
          <a:lstStyle/>
          <a:p>
            <a:pPr algn="ctr"/>
            <a:r>
              <a:rPr lang="en-US" dirty="0">
                <a:latin typeface="Avenir Medium" panose="02000503020000020003" pitchFamily="2" charset="0"/>
              </a:rPr>
              <a:t>Dry Skin Increases Your Stress Load</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20</a:t>
            </a:fld>
            <a:endParaRPr lang="en-US" dirty="0"/>
          </a:p>
        </p:txBody>
      </p:sp>
      <p:sp>
        <p:nvSpPr>
          <p:cNvPr id="8" name="TextBox 7">
            <a:extLst>
              <a:ext uri="{FF2B5EF4-FFF2-40B4-BE49-F238E27FC236}">
                <a16:creationId xmlns:a16="http://schemas.microsoft.com/office/drawing/2014/main" id="{8930475D-0DB3-EEC3-FE5E-0BEE278E299D}"/>
              </a:ext>
            </a:extLst>
          </p:cNvPr>
          <p:cNvSpPr txBox="1"/>
          <p:nvPr/>
        </p:nvSpPr>
        <p:spPr>
          <a:xfrm>
            <a:off x="7102018" y="2886036"/>
            <a:ext cx="4075320" cy="1015663"/>
          </a:xfrm>
          <a:prstGeom prst="rect">
            <a:avLst/>
          </a:prstGeom>
          <a:noFill/>
        </p:spPr>
        <p:txBody>
          <a:bodyPr wrap="square" rtlCol="0">
            <a:spAutoFit/>
          </a:bodyPr>
          <a:lstStyle/>
          <a:p>
            <a:pPr algn="ctr"/>
            <a:r>
              <a:rPr lang="en-US" sz="3000" dirty="0">
                <a:latin typeface="Avenir Medium" panose="02000503020000020003" pitchFamily="2" charset="0"/>
              </a:rPr>
              <a:t>Environment triggers</a:t>
            </a:r>
            <a:br>
              <a:rPr lang="en-US" sz="3000" dirty="0">
                <a:latin typeface="Avenir Medium" panose="02000503020000020003" pitchFamily="2" charset="0"/>
              </a:rPr>
            </a:br>
            <a:r>
              <a:rPr lang="en-US" sz="3000" dirty="0">
                <a:latin typeface="Avenir Medium" panose="02000503020000020003" pitchFamily="2" charset="0"/>
              </a:rPr>
              <a:t>immune responses</a:t>
            </a:r>
          </a:p>
        </p:txBody>
      </p:sp>
      <p:sp>
        <p:nvSpPr>
          <p:cNvPr id="9" name="TextBox 8">
            <a:extLst>
              <a:ext uri="{FF2B5EF4-FFF2-40B4-BE49-F238E27FC236}">
                <a16:creationId xmlns:a16="http://schemas.microsoft.com/office/drawing/2014/main" id="{38F91A63-B0FA-548B-95D0-C6901384F7F8}"/>
              </a:ext>
            </a:extLst>
          </p:cNvPr>
          <p:cNvSpPr txBox="1"/>
          <p:nvPr/>
        </p:nvSpPr>
        <p:spPr>
          <a:xfrm>
            <a:off x="276729" y="3204478"/>
            <a:ext cx="5654841" cy="553998"/>
          </a:xfrm>
          <a:prstGeom prst="rect">
            <a:avLst/>
          </a:prstGeom>
          <a:noFill/>
        </p:spPr>
        <p:txBody>
          <a:bodyPr wrap="square">
            <a:spAutoFit/>
          </a:bodyPr>
          <a:lstStyle/>
          <a:p>
            <a:pPr algn="ctr"/>
            <a:r>
              <a:rPr lang="en-US" sz="3000" dirty="0">
                <a:latin typeface="Avenir Medium" panose="02000503020000020003" pitchFamily="2" charset="0"/>
              </a:rPr>
              <a:t>Immune dysfunction</a:t>
            </a:r>
          </a:p>
        </p:txBody>
      </p:sp>
      <p:sp>
        <p:nvSpPr>
          <p:cNvPr id="10" name="TextBox 9">
            <a:extLst>
              <a:ext uri="{FF2B5EF4-FFF2-40B4-BE49-F238E27FC236}">
                <a16:creationId xmlns:a16="http://schemas.microsoft.com/office/drawing/2014/main" id="{04FA1BDC-2D31-E348-3BA5-CF1F4E5E396B}"/>
              </a:ext>
            </a:extLst>
          </p:cNvPr>
          <p:cNvSpPr txBox="1"/>
          <p:nvPr/>
        </p:nvSpPr>
        <p:spPr>
          <a:xfrm>
            <a:off x="3948908" y="1858244"/>
            <a:ext cx="3864925" cy="553998"/>
          </a:xfrm>
          <a:prstGeom prst="rect">
            <a:avLst/>
          </a:prstGeom>
          <a:noFill/>
        </p:spPr>
        <p:txBody>
          <a:bodyPr wrap="square">
            <a:spAutoFit/>
          </a:bodyPr>
          <a:lstStyle/>
          <a:p>
            <a:pPr algn="ctr"/>
            <a:r>
              <a:rPr lang="en-US" sz="3000" dirty="0">
                <a:latin typeface="Avenir Medium" panose="02000503020000020003" pitchFamily="2" charset="0"/>
              </a:rPr>
              <a:t>Dry skin</a:t>
            </a:r>
          </a:p>
        </p:txBody>
      </p:sp>
      <p:cxnSp>
        <p:nvCxnSpPr>
          <p:cNvPr id="11" name="Straight Arrow Connector 10">
            <a:extLst>
              <a:ext uri="{FF2B5EF4-FFF2-40B4-BE49-F238E27FC236}">
                <a16:creationId xmlns:a16="http://schemas.microsoft.com/office/drawing/2014/main" id="{FC4513E1-A010-125E-10A0-ACD75AE8C40A}"/>
              </a:ext>
            </a:extLst>
          </p:cNvPr>
          <p:cNvCxnSpPr>
            <a:cxnSpLocks/>
          </p:cNvCxnSpPr>
          <p:nvPr/>
        </p:nvCxnSpPr>
        <p:spPr>
          <a:xfrm flipH="1">
            <a:off x="8133350" y="3913638"/>
            <a:ext cx="806116" cy="700132"/>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3A45A8B-2B66-4039-E790-AD1BB78A51B3}"/>
              </a:ext>
            </a:extLst>
          </p:cNvPr>
          <p:cNvCxnSpPr>
            <a:cxnSpLocks/>
          </p:cNvCxnSpPr>
          <p:nvPr/>
        </p:nvCxnSpPr>
        <p:spPr>
          <a:xfrm flipH="1" flipV="1">
            <a:off x="2909431" y="3838008"/>
            <a:ext cx="819611" cy="825760"/>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49039F-44F8-18E8-29B2-6B4479ED6E5D}"/>
              </a:ext>
            </a:extLst>
          </p:cNvPr>
          <p:cNvCxnSpPr>
            <a:cxnSpLocks/>
          </p:cNvCxnSpPr>
          <p:nvPr/>
        </p:nvCxnSpPr>
        <p:spPr>
          <a:xfrm flipV="1">
            <a:off x="2980365" y="2197373"/>
            <a:ext cx="1937085" cy="898504"/>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028AFA-1B35-9634-EBD5-5D966AB5B468}"/>
              </a:ext>
            </a:extLst>
          </p:cNvPr>
          <p:cNvCxnSpPr>
            <a:cxnSpLocks/>
          </p:cNvCxnSpPr>
          <p:nvPr/>
        </p:nvCxnSpPr>
        <p:spPr>
          <a:xfrm>
            <a:off x="6870946" y="2189616"/>
            <a:ext cx="1575225" cy="691392"/>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E033EF-1D19-D869-33D0-87AEF06C84D7}"/>
              </a:ext>
            </a:extLst>
          </p:cNvPr>
          <p:cNvSpPr txBox="1"/>
          <p:nvPr/>
        </p:nvSpPr>
        <p:spPr>
          <a:xfrm>
            <a:off x="2123575" y="4306774"/>
            <a:ext cx="7615990" cy="1015663"/>
          </a:xfrm>
          <a:prstGeom prst="rect">
            <a:avLst/>
          </a:prstGeom>
          <a:noFill/>
        </p:spPr>
        <p:txBody>
          <a:bodyPr wrap="square" rtlCol="0">
            <a:spAutoFit/>
          </a:bodyPr>
          <a:lstStyle/>
          <a:p>
            <a:pPr algn="ctr"/>
            <a:r>
              <a:rPr lang="en-US" sz="3000" dirty="0">
                <a:solidFill>
                  <a:srgbClr val="FF0000"/>
                </a:solidFill>
                <a:latin typeface="Avenir Medium" panose="02000503020000020003" pitchFamily="2" charset="0"/>
              </a:rPr>
              <a:t>Chronic inflammation</a:t>
            </a:r>
            <a:br>
              <a:rPr lang="en-US" sz="3000" dirty="0">
                <a:solidFill>
                  <a:srgbClr val="FF0000"/>
                </a:solidFill>
                <a:latin typeface="Avenir Medium" panose="02000503020000020003" pitchFamily="2" charset="0"/>
              </a:rPr>
            </a:br>
            <a:r>
              <a:rPr lang="en-US" sz="3000" dirty="0">
                <a:solidFill>
                  <a:srgbClr val="FF0000"/>
                </a:solidFill>
                <a:latin typeface="Avenir Medium" panose="02000503020000020003" pitchFamily="2" charset="0"/>
              </a:rPr>
              <a:t>&amp; hypersensitivity to the environment</a:t>
            </a:r>
          </a:p>
        </p:txBody>
      </p:sp>
    </p:spTree>
    <p:extLst>
      <p:ext uri="{BB962C8B-B14F-4D97-AF65-F5344CB8AC3E}">
        <p14:creationId xmlns:p14="http://schemas.microsoft.com/office/powerpoint/2010/main" val="653648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559670" y="567793"/>
            <a:ext cx="11072660" cy="984284"/>
          </a:xfrm>
        </p:spPr>
        <p:txBody>
          <a:bodyPr>
            <a:normAutofit/>
          </a:bodyPr>
          <a:lstStyle/>
          <a:p>
            <a:pPr algn="ctr"/>
            <a:r>
              <a:rPr lang="en-US" dirty="0">
                <a:latin typeface="Avenir Medium" panose="02000503020000020003" pitchFamily="2" charset="0"/>
              </a:rPr>
              <a:t>Living With Sjogren’s Is Expensive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21</a:t>
            </a:fld>
            <a:endParaRPr lang="en-US"/>
          </a:p>
        </p:txBody>
      </p:sp>
      <p:sp>
        <p:nvSpPr>
          <p:cNvPr id="17" name="TextBox 16">
            <a:extLst>
              <a:ext uri="{FF2B5EF4-FFF2-40B4-BE49-F238E27FC236}">
                <a16:creationId xmlns:a16="http://schemas.microsoft.com/office/drawing/2014/main" id="{E4D6145A-EE1B-5BDE-220B-6C439FDB3A40}"/>
              </a:ext>
            </a:extLst>
          </p:cNvPr>
          <p:cNvSpPr txBox="1"/>
          <p:nvPr/>
        </p:nvSpPr>
        <p:spPr>
          <a:xfrm>
            <a:off x="559670" y="1788257"/>
            <a:ext cx="11072660" cy="3970318"/>
          </a:xfrm>
          <a:prstGeom prst="rect">
            <a:avLst/>
          </a:prstGeom>
          <a:noFill/>
        </p:spPr>
        <p:txBody>
          <a:bodyPr wrap="square">
            <a:spAutoFit/>
          </a:bodyPr>
          <a:lstStyle/>
          <a:p>
            <a:r>
              <a:rPr lang="en-US" sz="2800" dirty="0">
                <a:latin typeface="Avenir Medium" panose="02000503020000020003" pitchFamily="2" charset="0"/>
                <a:ea typeface="Calibri" panose="020F0502020204030204" pitchFamily="34" charset="0"/>
                <a:cs typeface="Times New Roman (Body CS)"/>
              </a:rPr>
              <a:t>The cost of inflammation:</a:t>
            </a:r>
          </a:p>
          <a:p>
            <a:pPr marL="457200" indent="-457200">
              <a:buFont typeface="Arial" panose="020B0604020202020204" pitchFamily="34" charset="0"/>
              <a:buChar char="•"/>
            </a:pPr>
            <a:r>
              <a:rPr lang="en-US" sz="2800" dirty="0">
                <a:latin typeface="Avenir Medium" panose="02000503020000020003" pitchFamily="2" charset="0"/>
                <a:ea typeface="Calibri" panose="020F0502020204030204" pitchFamily="34" charset="0"/>
                <a:cs typeface="Times New Roman (Body CS)"/>
              </a:rPr>
              <a:t>Money (special food, clothing, skincare, travel accommodations)</a:t>
            </a:r>
          </a:p>
          <a:p>
            <a:pPr marL="457200" indent="-457200">
              <a:buFont typeface="Arial" panose="020B0604020202020204" pitchFamily="34" charset="0"/>
              <a:buChar char="•"/>
            </a:pPr>
            <a:r>
              <a:rPr lang="en-US" sz="2800" dirty="0">
                <a:latin typeface="Avenir Medium" panose="02000503020000020003" pitchFamily="2" charset="0"/>
                <a:ea typeface="Calibri" panose="020F0502020204030204" pitchFamily="34" charset="0"/>
                <a:cs typeface="Times New Roman (Body CS)"/>
              </a:rPr>
              <a:t>Time (required self-care, doctors’ appointments)</a:t>
            </a:r>
          </a:p>
          <a:p>
            <a:pPr marL="457200" indent="-457200">
              <a:buFont typeface="Arial" panose="020B0604020202020204" pitchFamily="34" charset="0"/>
              <a:buChar char="•"/>
            </a:pPr>
            <a:r>
              <a:rPr lang="en-US" sz="2800" dirty="0">
                <a:latin typeface="Avenir Medium" panose="02000503020000020003" pitchFamily="2" charset="0"/>
                <a:ea typeface="Calibri" panose="020F0502020204030204" pitchFamily="34" charset="0"/>
                <a:cs typeface="Times New Roman (Body CS)"/>
              </a:rPr>
              <a:t>Energy (required self-care, revved up immune system, pain level, dehydration) </a:t>
            </a:r>
          </a:p>
          <a:p>
            <a:pPr marL="457200" indent="-457200">
              <a:buFont typeface="Arial" panose="020B0604020202020204" pitchFamily="34" charset="0"/>
              <a:buChar char="•"/>
            </a:pPr>
            <a:endParaRPr lang="en-US" sz="2800" dirty="0">
              <a:latin typeface="Avenir Medium" panose="02000503020000020003" pitchFamily="2" charset="0"/>
              <a:ea typeface="Calibri" panose="020F0502020204030204" pitchFamily="34" charset="0"/>
              <a:cs typeface="Times New Roman (Body CS)"/>
            </a:endParaRPr>
          </a:p>
          <a:p>
            <a:r>
              <a:rPr lang="en-US" sz="2800" dirty="0">
                <a:latin typeface="Avenir Medium" panose="02000503020000020003" pitchFamily="2" charset="0"/>
                <a:ea typeface="Calibri" panose="020F0502020204030204" pitchFamily="34" charset="0"/>
                <a:cs typeface="Times New Roman (Body CS)"/>
              </a:rPr>
              <a:t>Management strategies:</a:t>
            </a:r>
          </a:p>
          <a:p>
            <a:pPr marL="457200" indent="-457200">
              <a:buFont typeface="Arial" panose="020B0604020202020204" pitchFamily="34" charset="0"/>
              <a:buChar char="•"/>
            </a:pPr>
            <a:r>
              <a:rPr lang="en-US" sz="2800" dirty="0">
                <a:latin typeface="Avenir Medium" panose="02000503020000020003" pitchFamily="2" charset="0"/>
                <a:ea typeface="Calibri" panose="020F0502020204030204" pitchFamily="34" charset="0"/>
                <a:cs typeface="Times New Roman (Body CS)"/>
              </a:rPr>
              <a:t>Decrease stress</a:t>
            </a:r>
          </a:p>
          <a:p>
            <a:pPr marL="457200" indent="-457200">
              <a:buFont typeface="Arial" panose="020B0604020202020204" pitchFamily="34" charset="0"/>
              <a:buChar char="•"/>
            </a:pPr>
            <a:r>
              <a:rPr lang="en-US" sz="2800" dirty="0">
                <a:latin typeface="Avenir Medium" panose="02000503020000020003" pitchFamily="2" charset="0"/>
                <a:ea typeface="Calibri" panose="020F0502020204030204" pitchFamily="34" charset="0"/>
                <a:cs typeface="Times New Roman (Body CS)"/>
              </a:rPr>
              <a:t>Strengthen barriers and defense</a:t>
            </a:r>
          </a:p>
        </p:txBody>
      </p:sp>
    </p:spTree>
    <p:extLst>
      <p:ext uri="{BB962C8B-B14F-4D97-AF65-F5344CB8AC3E}">
        <p14:creationId xmlns:p14="http://schemas.microsoft.com/office/powerpoint/2010/main" val="115279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626381"/>
            <a:ext cx="11072660" cy="1325563"/>
          </a:xfrm>
        </p:spPr>
        <p:txBody>
          <a:bodyPr/>
          <a:lstStyle/>
          <a:p>
            <a:pPr algn="ctr"/>
            <a:r>
              <a:rPr lang="en-US" dirty="0">
                <a:latin typeface="Avenir Medium" panose="02000503020000020003" pitchFamily="2" charset="0"/>
              </a:rPr>
              <a:t>Stress, You Need Some,</a:t>
            </a:r>
            <a:br>
              <a:rPr lang="en-US" dirty="0">
                <a:latin typeface="Avenir Medium" panose="02000503020000020003" pitchFamily="2" charset="0"/>
              </a:rPr>
            </a:br>
            <a:r>
              <a:rPr lang="en-US" dirty="0">
                <a:latin typeface="Avenir Medium" panose="02000503020000020003" pitchFamily="2" charset="0"/>
              </a:rPr>
              <a:t>But, Not Too Much</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22</a:t>
            </a:fld>
            <a:endParaRPr lang="en-US"/>
          </a:p>
        </p:txBody>
      </p:sp>
      <p:grpSp>
        <p:nvGrpSpPr>
          <p:cNvPr id="5" name="Group 4">
            <a:extLst>
              <a:ext uri="{FF2B5EF4-FFF2-40B4-BE49-F238E27FC236}">
                <a16:creationId xmlns:a16="http://schemas.microsoft.com/office/drawing/2014/main" id="{300F1026-521A-EB62-07DB-70D7729A807C}"/>
              </a:ext>
            </a:extLst>
          </p:cNvPr>
          <p:cNvGrpSpPr/>
          <p:nvPr/>
        </p:nvGrpSpPr>
        <p:grpSpPr>
          <a:xfrm>
            <a:off x="4505497" y="2268643"/>
            <a:ext cx="3543993" cy="2818751"/>
            <a:chOff x="3541222" y="2292251"/>
            <a:chExt cx="3906982" cy="3546059"/>
          </a:xfrm>
        </p:grpSpPr>
        <p:grpSp>
          <p:nvGrpSpPr>
            <p:cNvPr id="8" name="Group 7">
              <a:extLst>
                <a:ext uri="{FF2B5EF4-FFF2-40B4-BE49-F238E27FC236}">
                  <a16:creationId xmlns:a16="http://schemas.microsoft.com/office/drawing/2014/main" id="{9DDE323D-0952-28C3-EAEF-D61E53E5BFF9}"/>
                </a:ext>
              </a:extLst>
            </p:cNvPr>
            <p:cNvGrpSpPr/>
            <p:nvPr/>
          </p:nvGrpSpPr>
          <p:grpSpPr>
            <a:xfrm>
              <a:off x="3541222" y="2292251"/>
              <a:ext cx="3906982" cy="3546059"/>
              <a:chOff x="3541222" y="2292251"/>
              <a:chExt cx="3906982" cy="3546059"/>
            </a:xfrm>
          </p:grpSpPr>
          <p:cxnSp>
            <p:nvCxnSpPr>
              <p:cNvPr id="10" name="Straight Connector 9">
                <a:extLst>
                  <a:ext uri="{FF2B5EF4-FFF2-40B4-BE49-F238E27FC236}">
                    <a16:creationId xmlns:a16="http://schemas.microsoft.com/office/drawing/2014/main" id="{6842565C-D573-73D5-D543-4B5DB546335D}"/>
                  </a:ext>
                </a:extLst>
              </p:cNvPr>
              <p:cNvCxnSpPr>
                <a:cxnSpLocks/>
              </p:cNvCxnSpPr>
              <p:nvPr/>
            </p:nvCxnSpPr>
            <p:spPr>
              <a:xfrm>
                <a:off x="3541222" y="2292251"/>
                <a:ext cx="0" cy="3543284"/>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1F3C2C-B13D-B6EC-ABA0-98D7DE3E8A32}"/>
                  </a:ext>
                </a:extLst>
              </p:cNvPr>
              <p:cNvCxnSpPr>
                <a:cxnSpLocks/>
              </p:cNvCxnSpPr>
              <p:nvPr/>
            </p:nvCxnSpPr>
            <p:spPr>
              <a:xfrm flipH="1">
                <a:off x="3543997" y="5835535"/>
                <a:ext cx="3904207" cy="2775"/>
              </a:xfrm>
              <a:prstGeom prst="line">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9E6D0F66-649F-2647-08D8-42EC259D5126}"/>
                </a:ext>
              </a:extLst>
            </p:cNvPr>
            <p:cNvSpPr/>
            <p:nvPr/>
          </p:nvSpPr>
          <p:spPr>
            <a:xfrm rot="10800000">
              <a:off x="4056611" y="2959331"/>
              <a:ext cx="2227811" cy="2444062"/>
            </a:xfrm>
            <a:custGeom>
              <a:avLst/>
              <a:gdLst>
                <a:gd name="connsiteX0" fmla="*/ 0 w 2227811"/>
                <a:gd name="connsiteY0" fmla="*/ 0 h 2444062"/>
                <a:gd name="connsiteX1" fmla="*/ 1047404 w 2227811"/>
                <a:gd name="connsiteY1" fmla="*/ 2443942 h 2444062"/>
                <a:gd name="connsiteX2" fmla="*/ 2227811 w 2227811"/>
                <a:gd name="connsiteY2" fmla="*/ 83127 h 2444062"/>
              </a:gdLst>
              <a:ahLst/>
              <a:cxnLst>
                <a:cxn ang="0">
                  <a:pos x="connsiteX0" y="connsiteY0"/>
                </a:cxn>
                <a:cxn ang="0">
                  <a:pos x="connsiteX1" y="connsiteY1"/>
                </a:cxn>
                <a:cxn ang="0">
                  <a:pos x="connsiteX2" y="connsiteY2"/>
                </a:cxn>
              </a:cxnLst>
              <a:rect l="l" t="t" r="r" b="b"/>
              <a:pathLst>
                <a:path w="2227811" h="2444062">
                  <a:moveTo>
                    <a:pt x="0" y="0"/>
                  </a:moveTo>
                  <a:cubicBezTo>
                    <a:pt x="338051" y="1215043"/>
                    <a:pt x="676102" y="2430087"/>
                    <a:pt x="1047404" y="2443942"/>
                  </a:cubicBezTo>
                  <a:cubicBezTo>
                    <a:pt x="1418706" y="2457797"/>
                    <a:pt x="1823258" y="1270462"/>
                    <a:pt x="2227811" y="83127"/>
                  </a:cubicBezTo>
                </a:path>
              </a:pathLst>
            </a:custGeom>
            <a:noFill/>
            <a:ln w="38100">
              <a:solidFill>
                <a:srgbClr val="87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Left Brace 11">
            <a:extLst>
              <a:ext uri="{FF2B5EF4-FFF2-40B4-BE49-F238E27FC236}">
                <a16:creationId xmlns:a16="http://schemas.microsoft.com/office/drawing/2014/main" id="{10D9DFA9-BEFC-5E0F-6038-7BEC2FE9B78C}"/>
              </a:ext>
            </a:extLst>
          </p:cNvPr>
          <p:cNvSpPr/>
          <p:nvPr/>
        </p:nvSpPr>
        <p:spPr>
          <a:xfrm rot="9466541">
            <a:off x="6833062" y="2626822"/>
            <a:ext cx="332509" cy="1845425"/>
          </a:xfrm>
          <a:prstGeom prst="leftBrace">
            <a:avLst/>
          </a:prstGeom>
          <a:ln w="22225">
            <a:solidFill>
              <a:srgbClr val="00B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1363DA2-E09C-A822-C272-BAFDB5C7EF1F}"/>
              </a:ext>
            </a:extLst>
          </p:cNvPr>
          <p:cNvSpPr txBox="1"/>
          <p:nvPr/>
        </p:nvSpPr>
        <p:spPr>
          <a:xfrm>
            <a:off x="7384473" y="3244334"/>
            <a:ext cx="3804227" cy="523220"/>
          </a:xfrm>
          <a:prstGeom prst="rect">
            <a:avLst/>
          </a:prstGeom>
          <a:noFill/>
        </p:spPr>
        <p:txBody>
          <a:bodyPr wrap="square" rtlCol="0">
            <a:spAutoFit/>
          </a:bodyPr>
          <a:lstStyle/>
          <a:p>
            <a:r>
              <a:rPr lang="en-US" sz="2800" dirty="0">
                <a:latin typeface="Avenir Book" panose="02000503020000020003" pitchFamily="2" charset="0"/>
              </a:rPr>
              <a:t>Disease e.g., Sjogren’s</a:t>
            </a:r>
          </a:p>
        </p:txBody>
      </p:sp>
      <p:sp>
        <p:nvSpPr>
          <p:cNvPr id="14" name="TextBox 13">
            <a:extLst>
              <a:ext uri="{FF2B5EF4-FFF2-40B4-BE49-F238E27FC236}">
                <a16:creationId xmlns:a16="http://schemas.microsoft.com/office/drawing/2014/main" id="{45FA6307-4BC3-7CD4-B5CB-368841D19217}"/>
              </a:ext>
            </a:extLst>
          </p:cNvPr>
          <p:cNvSpPr txBox="1"/>
          <p:nvPr/>
        </p:nvSpPr>
        <p:spPr>
          <a:xfrm>
            <a:off x="4840002" y="5400106"/>
            <a:ext cx="2741209" cy="523220"/>
          </a:xfrm>
          <a:prstGeom prst="rect">
            <a:avLst/>
          </a:prstGeom>
          <a:noFill/>
        </p:spPr>
        <p:txBody>
          <a:bodyPr wrap="square" rtlCol="0">
            <a:spAutoFit/>
          </a:bodyPr>
          <a:lstStyle/>
          <a:p>
            <a:pPr algn="ctr"/>
            <a:r>
              <a:rPr lang="en-US" sz="2800" dirty="0">
                <a:latin typeface="Avenir Book" panose="02000503020000020003" pitchFamily="2" charset="0"/>
              </a:rPr>
              <a:t>Stress </a:t>
            </a:r>
          </a:p>
        </p:txBody>
      </p:sp>
      <p:sp>
        <p:nvSpPr>
          <p:cNvPr id="15" name="TextBox 14">
            <a:extLst>
              <a:ext uri="{FF2B5EF4-FFF2-40B4-BE49-F238E27FC236}">
                <a16:creationId xmlns:a16="http://schemas.microsoft.com/office/drawing/2014/main" id="{55A5F6CA-A006-FA55-8672-DDCF81D966D5}"/>
              </a:ext>
            </a:extLst>
          </p:cNvPr>
          <p:cNvSpPr txBox="1"/>
          <p:nvPr/>
        </p:nvSpPr>
        <p:spPr>
          <a:xfrm rot="16200000">
            <a:off x="2561304" y="3404411"/>
            <a:ext cx="2741209" cy="523220"/>
          </a:xfrm>
          <a:prstGeom prst="rect">
            <a:avLst/>
          </a:prstGeom>
          <a:noFill/>
        </p:spPr>
        <p:txBody>
          <a:bodyPr wrap="square" rtlCol="0">
            <a:spAutoFit/>
          </a:bodyPr>
          <a:lstStyle/>
          <a:p>
            <a:pPr algn="ctr"/>
            <a:r>
              <a:rPr lang="en-US" sz="2800" dirty="0">
                <a:latin typeface="Avenir Book" panose="02000503020000020003" pitchFamily="2" charset="0"/>
              </a:rPr>
              <a:t>Your Health </a:t>
            </a:r>
          </a:p>
        </p:txBody>
      </p:sp>
    </p:spTree>
    <p:extLst>
      <p:ext uri="{BB962C8B-B14F-4D97-AF65-F5344CB8AC3E}">
        <p14:creationId xmlns:p14="http://schemas.microsoft.com/office/powerpoint/2010/main" val="3181845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559670" y="244052"/>
            <a:ext cx="11072660" cy="981665"/>
          </a:xfrm>
        </p:spPr>
        <p:txBody>
          <a:bodyPr/>
          <a:lstStyle/>
          <a:p>
            <a:pPr algn="ctr"/>
            <a:r>
              <a:rPr lang="en-US" dirty="0">
                <a:latin typeface="Avenir Medium" panose="02000503020000020003" pitchFamily="2" charset="0"/>
              </a:rPr>
              <a:t>Allostatic Load</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23</a:t>
            </a:fld>
            <a:endParaRPr lang="en-US"/>
          </a:p>
        </p:txBody>
      </p:sp>
      <p:grpSp>
        <p:nvGrpSpPr>
          <p:cNvPr id="5" name="Group 4">
            <a:extLst>
              <a:ext uri="{FF2B5EF4-FFF2-40B4-BE49-F238E27FC236}">
                <a16:creationId xmlns:a16="http://schemas.microsoft.com/office/drawing/2014/main" id="{300F1026-521A-EB62-07DB-70D7729A807C}"/>
              </a:ext>
            </a:extLst>
          </p:cNvPr>
          <p:cNvGrpSpPr/>
          <p:nvPr/>
        </p:nvGrpSpPr>
        <p:grpSpPr>
          <a:xfrm>
            <a:off x="4505497" y="2268643"/>
            <a:ext cx="3543993" cy="2818751"/>
            <a:chOff x="3541222" y="2292251"/>
            <a:chExt cx="3906982" cy="3546059"/>
          </a:xfrm>
        </p:grpSpPr>
        <p:grpSp>
          <p:nvGrpSpPr>
            <p:cNvPr id="8" name="Group 7">
              <a:extLst>
                <a:ext uri="{FF2B5EF4-FFF2-40B4-BE49-F238E27FC236}">
                  <a16:creationId xmlns:a16="http://schemas.microsoft.com/office/drawing/2014/main" id="{9DDE323D-0952-28C3-EAEF-D61E53E5BFF9}"/>
                </a:ext>
              </a:extLst>
            </p:cNvPr>
            <p:cNvGrpSpPr/>
            <p:nvPr/>
          </p:nvGrpSpPr>
          <p:grpSpPr>
            <a:xfrm>
              <a:off x="3541222" y="2292251"/>
              <a:ext cx="3906982" cy="3546059"/>
              <a:chOff x="3541222" y="2292251"/>
              <a:chExt cx="3906982" cy="3546059"/>
            </a:xfrm>
          </p:grpSpPr>
          <p:cxnSp>
            <p:nvCxnSpPr>
              <p:cNvPr id="10" name="Straight Connector 9">
                <a:extLst>
                  <a:ext uri="{FF2B5EF4-FFF2-40B4-BE49-F238E27FC236}">
                    <a16:creationId xmlns:a16="http://schemas.microsoft.com/office/drawing/2014/main" id="{6842565C-D573-73D5-D543-4B5DB546335D}"/>
                  </a:ext>
                </a:extLst>
              </p:cNvPr>
              <p:cNvCxnSpPr>
                <a:cxnSpLocks/>
              </p:cNvCxnSpPr>
              <p:nvPr/>
            </p:nvCxnSpPr>
            <p:spPr>
              <a:xfrm>
                <a:off x="3541222" y="2292251"/>
                <a:ext cx="0" cy="3543284"/>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1F3C2C-B13D-B6EC-ABA0-98D7DE3E8A32}"/>
                  </a:ext>
                </a:extLst>
              </p:cNvPr>
              <p:cNvCxnSpPr>
                <a:cxnSpLocks/>
              </p:cNvCxnSpPr>
              <p:nvPr/>
            </p:nvCxnSpPr>
            <p:spPr>
              <a:xfrm flipH="1">
                <a:off x="3543997" y="5835535"/>
                <a:ext cx="3904207" cy="2775"/>
              </a:xfrm>
              <a:prstGeom prst="line">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9E6D0F66-649F-2647-08D8-42EC259D5126}"/>
                </a:ext>
              </a:extLst>
            </p:cNvPr>
            <p:cNvSpPr/>
            <p:nvPr/>
          </p:nvSpPr>
          <p:spPr>
            <a:xfrm rot="10800000">
              <a:off x="4056611" y="2959331"/>
              <a:ext cx="2227811" cy="2444062"/>
            </a:xfrm>
            <a:custGeom>
              <a:avLst/>
              <a:gdLst>
                <a:gd name="connsiteX0" fmla="*/ 0 w 2227811"/>
                <a:gd name="connsiteY0" fmla="*/ 0 h 2444062"/>
                <a:gd name="connsiteX1" fmla="*/ 1047404 w 2227811"/>
                <a:gd name="connsiteY1" fmla="*/ 2443942 h 2444062"/>
                <a:gd name="connsiteX2" fmla="*/ 2227811 w 2227811"/>
                <a:gd name="connsiteY2" fmla="*/ 83127 h 2444062"/>
              </a:gdLst>
              <a:ahLst/>
              <a:cxnLst>
                <a:cxn ang="0">
                  <a:pos x="connsiteX0" y="connsiteY0"/>
                </a:cxn>
                <a:cxn ang="0">
                  <a:pos x="connsiteX1" y="connsiteY1"/>
                </a:cxn>
                <a:cxn ang="0">
                  <a:pos x="connsiteX2" y="connsiteY2"/>
                </a:cxn>
              </a:cxnLst>
              <a:rect l="l" t="t" r="r" b="b"/>
              <a:pathLst>
                <a:path w="2227811" h="2444062">
                  <a:moveTo>
                    <a:pt x="0" y="0"/>
                  </a:moveTo>
                  <a:cubicBezTo>
                    <a:pt x="338051" y="1215043"/>
                    <a:pt x="676102" y="2430087"/>
                    <a:pt x="1047404" y="2443942"/>
                  </a:cubicBezTo>
                  <a:cubicBezTo>
                    <a:pt x="1418706" y="2457797"/>
                    <a:pt x="1823258" y="1270462"/>
                    <a:pt x="2227811" y="83127"/>
                  </a:cubicBezTo>
                </a:path>
              </a:pathLst>
            </a:custGeom>
            <a:noFill/>
            <a:ln w="38100">
              <a:solidFill>
                <a:srgbClr val="87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Left Brace 11">
            <a:extLst>
              <a:ext uri="{FF2B5EF4-FFF2-40B4-BE49-F238E27FC236}">
                <a16:creationId xmlns:a16="http://schemas.microsoft.com/office/drawing/2014/main" id="{10D9DFA9-BEFC-5E0F-6038-7BEC2FE9B78C}"/>
              </a:ext>
            </a:extLst>
          </p:cNvPr>
          <p:cNvSpPr/>
          <p:nvPr/>
        </p:nvSpPr>
        <p:spPr>
          <a:xfrm rot="9466541">
            <a:off x="6833062" y="2626822"/>
            <a:ext cx="332509" cy="1845425"/>
          </a:xfrm>
          <a:prstGeom prst="leftBrace">
            <a:avLst/>
          </a:prstGeom>
          <a:ln w="22225">
            <a:solidFill>
              <a:srgbClr val="00B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1363DA2-E09C-A822-C272-BAFDB5C7EF1F}"/>
              </a:ext>
            </a:extLst>
          </p:cNvPr>
          <p:cNvSpPr txBox="1"/>
          <p:nvPr/>
        </p:nvSpPr>
        <p:spPr>
          <a:xfrm>
            <a:off x="7384473" y="3244334"/>
            <a:ext cx="3804227" cy="523220"/>
          </a:xfrm>
          <a:prstGeom prst="rect">
            <a:avLst/>
          </a:prstGeom>
          <a:noFill/>
        </p:spPr>
        <p:txBody>
          <a:bodyPr wrap="square" rtlCol="0">
            <a:spAutoFit/>
          </a:bodyPr>
          <a:lstStyle/>
          <a:p>
            <a:r>
              <a:rPr lang="en-US" sz="2800" dirty="0">
                <a:latin typeface="Avenir Book" panose="02000503020000020003" pitchFamily="2" charset="0"/>
              </a:rPr>
              <a:t>Disease e.g., Sjogren’s</a:t>
            </a:r>
          </a:p>
        </p:txBody>
      </p:sp>
      <p:sp>
        <p:nvSpPr>
          <p:cNvPr id="15" name="TextBox 14">
            <a:extLst>
              <a:ext uri="{FF2B5EF4-FFF2-40B4-BE49-F238E27FC236}">
                <a16:creationId xmlns:a16="http://schemas.microsoft.com/office/drawing/2014/main" id="{55A5F6CA-A006-FA55-8672-DDCF81D966D5}"/>
              </a:ext>
            </a:extLst>
          </p:cNvPr>
          <p:cNvSpPr txBox="1"/>
          <p:nvPr/>
        </p:nvSpPr>
        <p:spPr>
          <a:xfrm rot="16200000">
            <a:off x="2561304" y="3404411"/>
            <a:ext cx="2741209" cy="523220"/>
          </a:xfrm>
          <a:prstGeom prst="rect">
            <a:avLst/>
          </a:prstGeom>
          <a:noFill/>
        </p:spPr>
        <p:txBody>
          <a:bodyPr wrap="square" rtlCol="0">
            <a:spAutoFit/>
          </a:bodyPr>
          <a:lstStyle/>
          <a:p>
            <a:pPr algn="ctr"/>
            <a:r>
              <a:rPr lang="en-US" sz="2800" dirty="0">
                <a:latin typeface="Avenir Book" panose="02000503020000020003" pitchFamily="2" charset="0"/>
              </a:rPr>
              <a:t>Your Health </a:t>
            </a:r>
          </a:p>
        </p:txBody>
      </p:sp>
      <p:sp>
        <p:nvSpPr>
          <p:cNvPr id="16" name="TextBox 15">
            <a:extLst>
              <a:ext uri="{FF2B5EF4-FFF2-40B4-BE49-F238E27FC236}">
                <a16:creationId xmlns:a16="http://schemas.microsoft.com/office/drawing/2014/main" id="{878E2521-2B15-794E-D198-87E2D37AA768}"/>
              </a:ext>
            </a:extLst>
          </p:cNvPr>
          <p:cNvSpPr txBox="1"/>
          <p:nvPr/>
        </p:nvSpPr>
        <p:spPr>
          <a:xfrm>
            <a:off x="4908147" y="5444390"/>
            <a:ext cx="2741209" cy="523220"/>
          </a:xfrm>
          <a:prstGeom prst="rect">
            <a:avLst/>
          </a:prstGeom>
          <a:noFill/>
        </p:spPr>
        <p:txBody>
          <a:bodyPr wrap="square" rtlCol="0">
            <a:spAutoFit/>
          </a:bodyPr>
          <a:lstStyle/>
          <a:p>
            <a:pPr algn="ctr"/>
            <a:r>
              <a:rPr lang="en-US" sz="2800" dirty="0">
                <a:latin typeface="Avenir Book" panose="02000503020000020003" pitchFamily="2" charset="0"/>
              </a:rPr>
              <a:t>Allostatic load</a:t>
            </a:r>
          </a:p>
        </p:txBody>
      </p:sp>
      <p:sp>
        <p:nvSpPr>
          <p:cNvPr id="17" name="TextBox 16">
            <a:extLst>
              <a:ext uri="{FF2B5EF4-FFF2-40B4-BE49-F238E27FC236}">
                <a16:creationId xmlns:a16="http://schemas.microsoft.com/office/drawing/2014/main" id="{E4D6145A-EE1B-5BDE-220B-6C439FDB3A40}"/>
              </a:ext>
            </a:extLst>
          </p:cNvPr>
          <p:cNvSpPr txBox="1"/>
          <p:nvPr/>
        </p:nvSpPr>
        <p:spPr>
          <a:xfrm>
            <a:off x="0" y="1008683"/>
            <a:ext cx="12192000" cy="954107"/>
          </a:xfrm>
          <a:prstGeom prst="rect">
            <a:avLst/>
          </a:prstGeom>
          <a:noFill/>
        </p:spPr>
        <p:txBody>
          <a:bodyPr wrap="square">
            <a:spAutoFit/>
          </a:bodyPr>
          <a:lstStyle/>
          <a:p>
            <a:pPr algn="ctr"/>
            <a:r>
              <a:rPr lang="en-US" sz="2800" dirty="0">
                <a:effectLst/>
                <a:latin typeface="Avenir Book" panose="02000503020000020003" pitchFamily="2" charset="0"/>
                <a:ea typeface="Calibri" panose="020F0502020204030204" pitchFamily="34" charset="0"/>
                <a:cs typeface="Times New Roman (Body CS)"/>
              </a:rPr>
              <a:t>The cumulative burden of chronic stress (your daily habits)</a:t>
            </a:r>
            <a:br>
              <a:rPr lang="en-US" sz="2800" dirty="0">
                <a:effectLst/>
                <a:latin typeface="Avenir Book" panose="02000503020000020003" pitchFamily="2" charset="0"/>
                <a:ea typeface="Calibri" panose="020F0502020204030204" pitchFamily="34" charset="0"/>
                <a:cs typeface="Times New Roman (Body CS)"/>
              </a:rPr>
            </a:br>
            <a:r>
              <a:rPr lang="en-US" sz="2800" dirty="0">
                <a:effectLst/>
                <a:latin typeface="Avenir Book" panose="02000503020000020003" pitchFamily="2" charset="0"/>
                <a:ea typeface="Calibri" panose="020F0502020204030204" pitchFamily="34" charset="0"/>
                <a:cs typeface="Times New Roman (Body CS)"/>
              </a:rPr>
              <a:t>and life events </a:t>
            </a:r>
            <a:r>
              <a:rPr lang="en-US" sz="2500" dirty="0">
                <a:latin typeface="Avenir Book" panose="02000503020000020003" pitchFamily="2" charset="0"/>
                <a:ea typeface="Calibri" panose="020F0502020204030204" pitchFamily="34" charset="0"/>
                <a:cs typeface="Times New Roman (Body CS)"/>
              </a:rPr>
              <a:t>on your body</a:t>
            </a:r>
          </a:p>
        </p:txBody>
      </p:sp>
    </p:spTree>
    <p:extLst>
      <p:ext uri="{BB962C8B-B14F-4D97-AF65-F5344CB8AC3E}">
        <p14:creationId xmlns:p14="http://schemas.microsoft.com/office/powerpoint/2010/main" val="881836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626381"/>
            <a:ext cx="11072660" cy="1325563"/>
          </a:xfrm>
        </p:spPr>
        <p:txBody>
          <a:bodyPr/>
          <a:lstStyle/>
          <a:p>
            <a:pPr algn="ctr"/>
            <a:r>
              <a:rPr lang="en-US" dirty="0">
                <a:latin typeface="Avenir Medium" panose="02000503020000020003" pitchFamily="2" charset="0"/>
              </a:rPr>
              <a:t>Types Of Daily Stress</a:t>
            </a:r>
            <a:br>
              <a:rPr lang="en-US" dirty="0">
                <a:latin typeface="Avenir Medium" panose="02000503020000020003" pitchFamily="2" charset="0"/>
              </a:rPr>
            </a:br>
            <a:r>
              <a:rPr lang="en-US" dirty="0">
                <a:latin typeface="Avenir Medium" panose="02000503020000020003" pitchFamily="2" charset="0"/>
              </a:rPr>
              <a:t>That Add To Your Allostatic Load</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24</a:t>
            </a:fld>
            <a:endParaRPr lang="en-US" dirty="0"/>
          </a:p>
        </p:txBody>
      </p:sp>
      <p:sp>
        <p:nvSpPr>
          <p:cNvPr id="16" name="TextBox 15">
            <a:extLst>
              <a:ext uri="{FF2B5EF4-FFF2-40B4-BE49-F238E27FC236}">
                <a16:creationId xmlns:a16="http://schemas.microsoft.com/office/drawing/2014/main" id="{69C9F290-0D6F-FDF4-2C53-68C8D61847AE}"/>
              </a:ext>
            </a:extLst>
          </p:cNvPr>
          <p:cNvSpPr txBox="1"/>
          <p:nvPr/>
        </p:nvSpPr>
        <p:spPr>
          <a:xfrm>
            <a:off x="815010" y="2488936"/>
            <a:ext cx="5280990" cy="2893100"/>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Avenir Medium" panose="02000503020000020003" pitchFamily="2" charset="0"/>
                <a:ea typeface="Calibri" panose="020F0502020204030204" pitchFamily="34" charset="0"/>
                <a:cs typeface="Times New Roman (Body CS)"/>
              </a:rPr>
              <a:t>Your relationships</a:t>
            </a:r>
            <a:endParaRPr lang="en-US" sz="2600" dirty="0">
              <a:effectLst/>
              <a:latin typeface="Avenir Medium" panose="02000503020000020003" pitchFamily="2" charset="0"/>
              <a:ea typeface="Calibri" panose="020F0502020204030204" pitchFamily="34" charset="0"/>
              <a:cs typeface="Times New Roman (Body CS)"/>
            </a:endParaRPr>
          </a:p>
          <a:p>
            <a:pPr marL="285750" indent="-285750">
              <a:buFont typeface="Arial" panose="020B0604020202020204" pitchFamily="34" charset="0"/>
              <a:buChar char="•"/>
            </a:pPr>
            <a:r>
              <a:rPr lang="en-US" sz="2600" dirty="0">
                <a:latin typeface="Avenir Medium" panose="02000503020000020003" pitchFamily="2" charset="0"/>
                <a:ea typeface="Calibri" panose="020F0502020204030204" pitchFamily="34" charset="0"/>
                <a:cs typeface="Times New Roman (Body CS)"/>
              </a:rPr>
              <a:t>Y</a:t>
            </a:r>
            <a:r>
              <a:rPr lang="en-US" sz="2600" dirty="0">
                <a:effectLst/>
                <a:latin typeface="Avenir Medium" panose="02000503020000020003" pitchFamily="2" charset="0"/>
                <a:ea typeface="Calibri" panose="020F0502020204030204" pitchFamily="34" charset="0"/>
                <a:cs typeface="Times New Roman (Body CS)"/>
              </a:rPr>
              <a:t>our interactions with people</a:t>
            </a:r>
          </a:p>
          <a:p>
            <a:pPr marL="285750" indent="-285750">
              <a:buFont typeface="Arial" panose="020B0604020202020204" pitchFamily="34" charset="0"/>
              <a:buChar char="•"/>
            </a:pPr>
            <a:r>
              <a:rPr lang="en-US" sz="2600" dirty="0">
                <a:latin typeface="Avenir Medium" panose="02000503020000020003" pitchFamily="2" charset="0"/>
                <a:ea typeface="Calibri" panose="020F0502020204030204" pitchFamily="34" charset="0"/>
                <a:cs typeface="Times New Roman (Body CS)"/>
              </a:rPr>
              <a:t>W</a:t>
            </a:r>
            <a:r>
              <a:rPr lang="en-US" sz="2600" dirty="0">
                <a:effectLst/>
                <a:latin typeface="Avenir Medium" panose="02000503020000020003" pitchFamily="2" charset="0"/>
                <a:ea typeface="Calibri" panose="020F0502020204030204" pitchFamily="34" charset="0"/>
                <a:cs typeface="Times New Roman (Body CS)"/>
              </a:rPr>
              <a:t>hat you think and say</a:t>
            </a:r>
          </a:p>
          <a:p>
            <a:pPr marL="285750" indent="-285750">
              <a:buFont typeface="Arial" panose="020B0604020202020204" pitchFamily="34" charset="0"/>
              <a:buChar char="•"/>
            </a:pPr>
            <a:r>
              <a:rPr lang="en-US" sz="2600" dirty="0">
                <a:effectLst/>
                <a:latin typeface="Avenir Medium" panose="02000503020000020003" pitchFamily="2" charset="0"/>
                <a:ea typeface="Calibri" panose="020F0502020204030204" pitchFamily="34" charset="0"/>
                <a:cs typeface="Times New Roman (Body CS)"/>
              </a:rPr>
              <a:t>What you do</a:t>
            </a:r>
          </a:p>
          <a:p>
            <a:pPr marL="285750" indent="-285750">
              <a:buFont typeface="Arial" panose="020B0604020202020204" pitchFamily="34" charset="0"/>
              <a:buChar char="•"/>
            </a:pPr>
            <a:r>
              <a:rPr lang="en-US" sz="2600" dirty="0">
                <a:effectLst/>
                <a:latin typeface="Avenir Medium" panose="02000503020000020003" pitchFamily="2" charset="0"/>
                <a:ea typeface="Calibri" panose="020F0502020204030204" pitchFamily="34" charset="0"/>
                <a:cs typeface="Times New Roman (Body CS)"/>
              </a:rPr>
              <a:t>What you breathe</a:t>
            </a:r>
          </a:p>
          <a:p>
            <a:pPr marL="285750" indent="-285750">
              <a:buFont typeface="Arial" panose="020B0604020202020204" pitchFamily="34" charset="0"/>
              <a:buChar char="•"/>
            </a:pPr>
            <a:r>
              <a:rPr lang="en-US" sz="2600" dirty="0">
                <a:latin typeface="Avenir Medium" panose="02000503020000020003" pitchFamily="2" charset="0"/>
                <a:ea typeface="Calibri" panose="020F0502020204030204" pitchFamily="34" charset="0"/>
                <a:cs typeface="Times New Roman (Body CS)"/>
              </a:rPr>
              <a:t>What you e</a:t>
            </a:r>
            <a:r>
              <a:rPr lang="en-US" sz="2600" dirty="0">
                <a:effectLst/>
                <a:latin typeface="Avenir Medium" panose="02000503020000020003" pitchFamily="2" charset="0"/>
                <a:ea typeface="Calibri" panose="020F0502020204030204" pitchFamily="34" charset="0"/>
                <a:cs typeface="Times New Roman (Body CS)"/>
              </a:rPr>
              <a:t>at</a:t>
            </a:r>
            <a:r>
              <a:rPr lang="en-US" sz="2600" dirty="0">
                <a:latin typeface="Avenir Medium" panose="02000503020000020003" pitchFamily="2" charset="0"/>
                <a:ea typeface="Calibri" panose="020F0502020204030204" pitchFamily="34" charset="0"/>
                <a:cs typeface="Times New Roman (Body CS)"/>
              </a:rPr>
              <a:t> and</a:t>
            </a:r>
            <a:r>
              <a:rPr lang="en-US" sz="2600" dirty="0">
                <a:effectLst/>
                <a:latin typeface="Avenir Medium" panose="02000503020000020003" pitchFamily="2" charset="0"/>
                <a:ea typeface="Calibri" panose="020F0502020204030204" pitchFamily="34" charset="0"/>
                <a:cs typeface="Times New Roman (Body CS)"/>
              </a:rPr>
              <a:t> drink </a:t>
            </a:r>
          </a:p>
          <a:p>
            <a:pPr marL="285750" indent="-285750">
              <a:buFont typeface="Arial" panose="020B0604020202020204" pitchFamily="34" charset="0"/>
              <a:buChar char="•"/>
            </a:pPr>
            <a:r>
              <a:rPr lang="en-US" sz="2600" dirty="0">
                <a:latin typeface="Avenir Medium" panose="02000503020000020003" pitchFamily="2" charset="0"/>
                <a:ea typeface="Calibri" panose="020F0502020204030204" pitchFamily="34" charset="0"/>
                <a:cs typeface="Times New Roman (Body CS)"/>
              </a:rPr>
              <a:t>W</a:t>
            </a:r>
            <a:r>
              <a:rPr lang="en-US" sz="2600" dirty="0">
                <a:effectLst/>
                <a:latin typeface="Avenir Medium" panose="02000503020000020003" pitchFamily="2" charset="0"/>
                <a:ea typeface="Calibri" panose="020F0502020204030204" pitchFamily="34" charset="0"/>
                <a:cs typeface="Times New Roman (Body CS)"/>
              </a:rPr>
              <a:t>hat you put on your skin</a:t>
            </a:r>
            <a:endParaRPr lang="en-US" sz="2600" dirty="0">
              <a:latin typeface="Avenir Medium" panose="02000503020000020003" pitchFamily="2" charset="0"/>
            </a:endParaRPr>
          </a:p>
        </p:txBody>
      </p:sp>
      <p:pic>
        <p:nvPicPr>
          <p:cNvPr id="20" name="Graphic 19" descr="Thermometer with solid fill">
            <a:extLst>
              <a:ext uri="{FF2B5EF4-FFF2-40B4-BE49-F238E27FC236}">
                <a16:creationId xmlns:a16="http://schemas.microsoft.com/office/drawing/2014/main" id="{22DC6CC6-8CF3-2320-3827-326A2B9B6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5131" y="2464018"/>
            <a:ext cx="3380257" cy="3380257"/>
          </a:xfrm>
          <a:prstGeom prst="rect">
            <a:avLst/>
          </a:prstGeom>
        </p:spPr>
      </p:pic>
      <p:sp>
        <p:nvSpPr>
          <p:cNvPr id="21" name="TextBox 20">
            <a:extLst>
              <a:ext uri="{FF2B5EF4-FFF2-40B4-BE49-F238E27FC236}">
                <a16:creationId xmlns:a16="http://schemas.microsoft.com/office/drawing/2014/main" id="{1F081F47-2BA7-D857-5BE9-967BAB4CE779}"/>
              </a:ext>
            </a:extLst>
          </p:cNvPr>
          <p:cNvSpPr txBox="1"/>
          <p:nvPr/>
        </p:nvSpPr>
        <p:spPr>
          <a:xfrm>
            <a:off x="7682947" y="2735157"/>
            <a:ext cx="3380258" cy="492443"/>
          </a:xfrm>
          <a:prstGeom prst="rect">
            <a:avLst/>
          </a:prstGeom>
          <a:noFill/>
        </p:spPr>
        <p:txBody>
          <a:bodyPr wrap="square" rtlCol="0">
            <a:spAutoFit/>
          </a:bodyPr>
          <a:lstStyle/>
          <a:p>
            <a:r>
              <a:rPr lang="en-US" sz="2600" dirty="0">
                <a:latin typeface="Avenir Medium" panose="02000503020000020003" pitchFamily="2" charset="0"/>
              </a:rPr>
              <a:t>10 - Inflammation</a:t>
            </a:r>
          </a:p>
        </p:txBody>
      </p:sp>
      <p:sp>
        <p:nvSpPr>
          <p:cNvPr id="22" name="TextBox 21">
            <a:extLst>
              <a:ext uri="{FF2B5EF4-FFF2-40B4-BE49-F238E27FC236}">
                <a16:creationId xmlns:a16="http://schemas.microsoft.com/office/drawing/2014/main" id="{1487DDE3-81C0-FF0E-B842-BF2AC092120D}"/>
              </a:ext>
            </a:extLst>
          </p:cNvPr>
          <p:cNvSpPr txBox="1"/>
          <p:nvPr/>
        </p:nvSpPr>
        <p:spPr>
          <a:xfrm>
            <a:off x="7790867" y="4797888"/>
            <a:ext cx="3380258" cy="492443"/>
          </a:xfrm>
          <a:prstGeom prst="rect">
            <a:avLst/>
          </a:prstGeom>
          <a:noFill/>
        </p:spPr>
        <p:txBody>
          <a:bodyPr wrap="square" rtlCol="0">
            <a:spAutoFit/>
          </a:bodyPr>
          <a:lstStyle/>
          <a:p>
            <a:r>
              <a:rPr lang="en-US" sz="2600" dirty="0">
                <a:latin typeface="Avenir Medium" panose="02000503020000020003" pitchFamily="2" charset="0"/>
              </a:rPr>
              <a:t>0 – No Inflammation</a:t>
            </a:r>
          </a:p>
        </p:txBody>
      </p:sp>
    </p:spTree>
    <p:extLst>
      <p:ext uri="{BB962C8B-B14F-4D97-AF65-F5344CB8AC3E}">
        <p14:creationId xmlns:p14="http://schemas.microsoft.com/office/powerpoint/2010/main" val="3988295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754754" y="366640"/>
            <a:ext cx="11072660" cy="1325563"/>
          </a:xfrm>
        </p:spPr>
        <p:txBody>
          <a:bodyPr>
            <a:normAutofit/>
          </a:bodyPr>
          <a:lstStyle/>
          <a:p>
            <a:pPr algn="ctr"/>
            <a:r>
              <a:rPr lang="en-US" dirty="0">
                <a:latin typeface="Avenir Medium" panose="02000503020000020003" pitchFamily="2" charset="0"/>
              </a:rPr>
              <a:t>Sjogren’s Decreases</a:t>
            </a:r>
            <a:br>
              <a:rPr lang="en-US" dirty="0">
                <a:latin typeface="Avenir Medium" panose="02000503020000020003" pitchFamily="2" charset="0"/>
              </a:rPr>
            </a:br>
            <a:r>
              <a:rPr lang="en-US" dirty="0">
                <a:latin typeface="Avenir Medium" panose="02000503020000020003" pitchFamily="2" charset="0"/>
              </a:rPr>
              <a:t>Your Capacity For Stress Tolerance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25</a:t>
            </a:fld>
            <a:endParaRPr lang="en-US" dirty="0"/>
          </a:p>
        </p:txBody>
      </p:sp>
      <p:grpSp>
        <p:nvGrpSpPr>
          <p:cNvPr id="10" name="Group 9">
            <a:extLst>
              <a:ext uri="{FF2B5EF4-FFF2-40B4-BE49-F238E27FC236}">
                <a16:creationId xmlns:a16="http://schemas.microsoft.com/office/drawing/2014/main" id="{AF527130-FE14-887C-9D5A-1993E10B3D79}"/>
              </a:ext>
            </a:extLst>
          </p:cNvPr>
          <p:cNvGrpSpPr/>
          <p:nvPr/>
        </p:nvGrpSpPr>
        <p:grpSpPr>
          <a:xfrm>
            <a:off x="5295526" y="2022325"/>
            <a:ext cx="6108298" cy="4068368"/>
            <a:chOff x="6248828" y="2022325"/>
            <a:chExt cx="6108298" cy="4068368"/>
          </a:xfrm>
        </p:grpSpPr>
        <p:sp>
          <p:nvSpPr>
            <p:cNvPr id="9" name="TextBox 8">
              <a:extLst>
                <a:ext uri="{FF2B5EF4-FFF2-40B4-BE49-F238E27FC236}">
                  <a16:creationId xmlns:a16="http://schemas.microsoft.com/office/drawing/2014/main" id="{BBFA24A9-EDBA-38A2-149E-00809E8617CC}"/>
                </a:ext>
              </a:extLst>
            </p:cNvPr>
            <p:cNvSpPr txBox="1"/>
            <p:nvPr/>
          </p:nvSpPr>
          <p:spPr>
            <a:xfrm>
              <a:off x="7003354" y="5536695"/>
              <a:ext cx="4114800" cy="553998"/>
            </a:xfrm>
            <a:prstGeom prst="rect">
              <a:avLst/>
            </a:prstGeom>
            <a:noFill/>
          </p:spPr>
          <p:txBody>
            <a:bodyPr wrap="square" rtlCol="0">
              <a:spAutoFit/>
            </a:bodyPr>
            <a:lstStyle/>
            <a:p>
              <a:pPr algn="ctr"/>
              <a:r>
                <a:rPr lang="en-US" sz="3000" dirty="0">
                  <a:latin typeface="Avenir Medium" panose="02000503020000020003" pitchFamily="2" charset="0"/>
                </a:rPr>
                <a:t>Sjogren’s</a:t>
              </a:r>
            </a:p>
          </p:txBody>
        </p:sp>
        <p:grpSp>
          <p:nvGrpSpPr>
            <p:cNvPr id="3" name="Group 2">
              <a:extLst>
                <a:ext uri="{FF2B5EF4-FFF2-40B4-BE49-F238E27FC236}">
                  <a16:creationId xmlns:a16="http://schemas.microsoft.com/office/drawing/2014/main" id="{3D8553A3-6637-90D1-FA4B-866766BCDB5A}"/>
                </a:ext>
              </a:extLst>
            </p:cNvPr>
            <p:cNvGrpSpPr/>
            <p:nvPr/>
          </p:nvGrpSpPr>
          <p:grpSpPr>
            <a:xfrm>
              <a:off x="8167358" y="2062538"/>
              <a:ext cx="4189768" cy="3380257"/>
              <a:chOff x="8167358" y="2062538"/>
              <a:chExt cx="4189768" cy="3380257"/>
            </a:xfrm>
          </p:grpSpPr>
          <p:sp>
            <p:nvSpPr>
              <p:cNvPr id="16" name="TextBox 15">
                <a:extLst>
                  <a:ext uri="{FF2B5EF4-FFF2-40B4-BE49-F238E27FC236}">
                    <a16:creationId xmlns:a16="http://schemas.microsoft.com/office/drawing/2014/main" id="{69C9F290-0D6F-FDF4-2C53-68C8D61847AE}"/>
                  </a:ext>
                </a:extLst>
              </p:cNvPr>
              <p:cNvSpPr txBox="1"/>
              <p:nvPr/>
            </p:nvSpPr>
            <p:spPr>
              <a:xfrm>
                <a:off x="9686541" y="2250256"/>
                <a:ext cx="2670585" cy="553998"/>
              </a:xfrm>
              <a:prstGeom prst="rect">
                <a:avLst/>
              </a:prstGeom>
              <a:noFill/>
            </p:spPr>
            <p:txBody>
              <a:bodyPr wrap="square" rtlCol="0">
                <a:spAutoFit/>
              </a:bodyPr>
              <a:lstStyle/>
              <a:p>
                <a:pPr algn="ctr"/>
                <a:r>
                  <a:rPr lang="en-US" sz="3000" b="1" dirty="0">
                    <a:solidFill>
                      <a:srgbClr val="FF0000"/>
                    </a:solidFill>
                    <a:latin typeface="Avenir Medium" panose="02000503020000020003" pitchFamily="2" charset="0"/>
                  </a:rPr>
                  <a:t>FLARE</a:t>
                </a:r>
              </a:p>
            </p:txBody>
          </p:sp>
          <p:pic>
            <p:nvPicPr>
              <p:cNvPr id="5" name="Graphic 4" descr="Thermometer with solid fill">
                <a:extLst>
                  <a:ext uri="{FF2B5EF4-FFF2-40B4-BE49-F238E27FC236}">
                    <a16:creationId xmlns:a16="http://schemas.microsoft.com/office/drawing/2014/main" id="{05D0C458-989C-C274-8609-3BC223EDB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7358" y="2062538"/>
                <a:ext cx="3380257" cy="3380257"/>
              </a:xfrm>
              <a:prstGeom prst="rect">
                <a:avLst/>
              </a:prstGeom>
            </p:spPr>
          </p:pic>
          <p:cxnSp>
            <p:nvCxnSpPr>
              <p:cNvPr id="11" name="Straight Connector 10">
                <a:extLst>
                  <a:ext uri="{FF2B5EF4-FFF2-40B4-BE49-F238E27FC236}">
                    <a16:creationId xmlns:a16="http://schemas.microsoft.com/office/drawing/2014/main" id="{43BB24DB-AC11-1B62-64B8-A080229D1B4D}"/>
                  </a:ext>
                </a:extLst>
              </p:cNvPr>
              <p:cNvCxnSpPr/>
              <p:nvPr/>
            </p:nvCxnSpPr>
            <p:spPr>
              <a:xfrm flipV="1">
                <a:off x="9857486" y="2399670"/>
                <a:ext cx="0" cy="1373021"/>
              </a:xfrm>
              <a:prstGeom prst="line">
                <a:avLst/>
              </a:prstGeom>
              <a:ln w="142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E58309A-E12D-FDFF-1019-FA3578219B2A}"/>
                </a:ext>
              </a:extLst>
            </p:cNvPr>
            <p:cNvGrpSpPr/>
            <p:nvPr/>
          </p:nvGrpSpPr>
          <p:grpSpPr>
            <a:xfrm>
              <a:off x="6248828" y="2022325"/>
              <a:ext cx="3380257" cy="3380257"/>
              <a:chOff x="3085624" y="2043126"/>
              <a:chExt cx="3380257" cy="3380257"/>
            </a:xfrm>
          </p:grpSpPr>
          <p:pic>
            <p:nvPicPr>
              <p:cNvPr id="15" name="Graphic 14" descr="Thermometer with solid fill">
                <a:extLst>
                  <a:ext uri="{FF2B5EF4-FFF2-40B4-BE49-F238E27FC236}">
                    <a16:creationId xmlns:a16="http://schemas.microsoft.com/office/drawing/2014/main" id="{1DBEEEA2-8A3A-D5C9-0178-D83E25FD64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5624" y="2043126"/>
                <a:ext cx="3380257" cy="3380257"/>
              </a:xfrm>
              <a:prstGeom prst="rect">
                <a:avLst/>
              </a:prstGeom>
            </p:spPr>
          </p:pic>
          <p:cxnSp>
            <p:nvCxnSpPr>
              <p:cNvPr id="17" name="Straight Connector 16">
                <a:extLst>
                  <a:ext uri="{FF2B5EF4-FFF2-40B4-BE49-F238E27FC236}">
                    <a16:creationId xmlns:a16="http://schemas.microsoft.com/office/drawing/2014/main" id="{4E4422F4-F1F1-E836-46F7-58DDC0CF35E0}"/>
                  </a:ext>
                </a:extLst>
              </p:cNvPr>
              <p:cNvCxnSpPr/>
              <p:nvPr/>
            </p:nvCxnSpPr>
            <p:spPr>
              <a:xfrm flipV="1">
                <a:off x="4773098" y="3107581"/>
                <a:ext cx="0" cy="321419"/>
              </a:xfrm>
              <a:prstGeom prst="line">
                <a:avLst/>
              </a:prstGeom>
              <a:ln w="142875">
                <a:solidFill>
                  <a:srgbClr val="FFBBBC"/>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B93C864D-2BEC-D00C-7E3B-F0124D044A56}"/>
              </a:ext>
            </a:extLst>
          </p:cNvPr>
          <p:cNvGrpSpPr/>
          <p:nvPr/>
        </p:nvGrpSpPr>
        <p:grpSpPr>
          <a:xfrm>
            <a:off x="793876" y="2021726"/>
            <a:ext cx="5442034" cy="4141261"/>
            <a:chOff x="443682" y="2021726"/>
            <a:chExt cx="5442034" cy="4141261"/>
          </a:xfrm>
        </p:grpSpPr>
        <p:pic>
          <p:nvPicPr>
            <p:cNvPr id="4" name="Graphic 3" descr="Thermometer with solid fill">
              <a:extLst>
                <a:ext uri="{FF2B5EF4-FFF2-40B4-BE49-F238E27FC236}">
                  <a16:creationId xmlns:a16="http://schemas.microsoft.com/office/drawing/2014/main" id="{89CF74AF-9889-1152-6DF4-5D08015809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682" y="2028528"/>
              <a:ext cx="3380257" cy="3380257"/>
            </a:xfrm>
            <a:prstGeom prst="rect">
              <a:avLst/>
            </a:prstGeom>
          </p:spPr>
        </p:pic>
        <p:sp>
          <p:nvSpPr>
            <p:cNvPr id="8" name="TextBox 7">
              <a:extLst>
                <a:ext uri="{FF2B5EF4-FFF2-40B4-BE49-F238E27FC236}">
                  <a16:creationId xmlns:a16="http://schemas.microsoft.com/office/drawing/2014/main" id="{75026FA2-F12C-0274-E1D5-8B5DFF14457C}"/>
                </a:ext>
              </a:extLst>
            </p:cNvPr>
            <p:cNvSpPr txBox="1"/>
            <p:nvPr/>
          </p:nvSpPr>
          <p:spPr>
            <a:xfrm>
              <a:off x="1463960" y="5608989"/>
              <a:ext cx="3380257" cy="553998"/>
            </a:xfrm>
            <a:prstGeom prst="rect">
              <a:avLst/>
            </a:prstGeom>
            <a:noFill/>
          </p:spPr>
          <p:txBody>
            <a:bodyPr wrap="square" rtlCol="0">
              <a:spAutoFit/>
            </a:bodyPr>
            <a:lstStyle/>
            <a:p>
              <a:pPr algn="ctr"/>
              <a:r>
                <a:rPr lang="en-US" sz="3000" dirty="0">
                  <a:latin typeface="Avenir Medium" panose="02000503020000020003" pitchFamily="2" charset="0"/>
                </a:rPr>
                <a:t>No Sjogren’s</a:t>
              </a:r>
            </a:p>
          </p:txBody>
        </p:sp>
        <p:grpSp>
          <p:nvGrpSpPr>
            <p:cNvPr id="25" name="Group 24">
              <a:extLst>
                <a:ext uri="{FF2B5EF4-FFF2-40B4-BE49-F238E27FC236}">
                  <a16:creationId xmlns:a16="http://schemas.microsoft.com/office/drawing/2014/main" id="{3F6BE5F4-D853-7123-5A77-9505DDC42E8E}"/>
                </a:ext>
              </a:extLst>
            </p:cNvPr>
            <p:cNvGrpSpPr/>
            <p:nvPr/>
          </p:nvGrpSpPr>
          <p:grpSpPr>
            <a:xfrm>
              <a:off x="2505459" y="2021726"/>
              <a:ext cx="3380257" cy="3380257"/>
              <a:chOff x="3085624" y="2043126"/>
              <a:chExt cx="3380257" cy="3380257"/>
            </a:xfrm>
          </p:grpSpPr>
          <p:pic>
            <p:nvPicPr>
              <p:cNvPr id="26" name="Graphic 25" descr="Thermometer with solid fill">
                <a:extLst>
                  <a:ext uri="{FF2B5EF4-FFF2-40B4-BE49-F238E27FC236}">
                    <a16:creationId xmlns:a16="http://schemas.microsoft.com/office/drawing/2014/main" id="{43FD8BED-47D6-344D-7643-F9F3F734A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5624" y="2043126"/>
                <a:ext cx="3380257" cy="3380257"/>
              </a:xfrm>
              <a:prstGeom prst="rect">
                <a:avLst/>
              </a:prstGeom>
            </p:spPr>
          </p:pic>
          <p:cxnSp>
            <p:nvCxnSpPr>
              <p:cNvPr id="27" name="Straight Connector 26">
                <a:extLst>
                  <a:ext uri="{FF2B5EF4-FFF2-40B4-BE49-F238E27FC236}">
                    <a16:creationId xmlns:a16="http://schemas.microsoft.com/office/drawing/2014/main" id="{B561766A-EF79-5027-9FEF-B145FD524226}"/>
                  </a:ext>
                </a:extLst>
              </p:cNvPr>
              <p:cNvCxnSpPr/>
              <p:nvPr/>
            </p:nvCxnSpPr>
            <p:spPr>
              <a:xfrm flipV="1">
                <a:off x="4773098" y="3107581"/>
                <a:ext cx="0" cy="321419"/>
              </a:xfrm>
              <a:prstGeom prst="line">
                <a:avLst/>
              </a:prstGeom>
              <a:ln w="142875">
                <a:solidFill>
                  <a:srgbClr val="FFBBB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6186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0" y="586934"/>
            <a:ext cx="12192000" cy="1251387"/>
          </a:xfrm>
        </p:spPr>
        <p:txBody>
          <a:bodyPr>
            <a:normAutofit fontScale="90000"/>
          </a:bodyPr>
          <a:lstStyle/>
          <a:p>
            <a:pPr algn="ctr"/>
            <a:r>
              <a:rPr lang="en-US" dirty="0">
                <a:latin typeface="Avenir Medium" panose="02000503020000020003" pitchFamily="2" charset="0"/>
              </a:rPr>
              <a:t>Your Skin Care Choices Increase Or Decrease</a:t>
            </a:r>
            <a:br>
              <a:rPr lang="en-US" dirty="0">
                <a:latin typeface="Avenir Medium" panose="02000503020000020003" pitchFamily="2" charset="0"/>
              </a:rPr>
            </a:br>
            <a:r>
              <a:rPr lang="en-US" dirty="0">
                <a:latin typeface="Avenir Medium" panose="02000503020000020003" pitchFamily="2" charset="0"/>
              </a:rPr>
              <a:t>Your Allostatic Load</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26</a:t>
            </a:fld>
            <a:endParaRPr lang="en-US" dirty="0"/>
          </a:p>
        </p:txBody>
      </p:sp>
      <p:grpSp>
        <p:nvGrpSpPr>
          <p:cNvPr id="3" name="Group 2">
            <a:extLst>
              <a:ext uri="{FF2B5EF4-FFF2-40B4-BE49-F238E27FC236}">
                <a16:creationId xmlns:a16="http://schemas.microsoft.com/office/drawing/2014/main" id="{F2D50048-587B-1A41-680D-7DA7721E7B0B}"/>
              </a:ext>
            </a:extLst>
          </p:cNvPr>
          <p:cNvGrpSpPr/>
          <p:nvPr/>
        </p:nvGrpSpPr>
        <p:grpSpPr>
          <a:xfrm>
            <a:off x="-148500" y="2341985"/>
            <a:ext cx="12539386" cy="3920192"/>
            <a:chOff x="-148500" y="1972334"/>
            <a:chExt cx="12539386" cy="3920192"/>
          </a:xfrm>
        </p:grpSpPr>
        <p:grpSp>
          <p:nvGrpSpPr>
            <p:cNvPr id="13" name="Group 12">
              <a:extLst>
                <a:ext uri="{FF2B5EF4-FFF2-40B4-BE49-F238E27FC236}">
                  <a16:creationId xmlns:a16="http://schemas.microsoft.com/office/drawing/2014/main" id="{BF6478D8-238B-1BC4-8B82-6D6FF6C28447}"/>
                </a:ext>
              </a:extLst>
            </p:cNvPr>
            <p:cNvGrpSpPr/>
            <p:nvPr/>
          </p:nvGrpSpPr>
          <p:grpSpPr>
            <a:xfrm>
              <a:off x="9010629" y="2081716"/>
              <a:ext cx="3380257" cy="3380257"/>
              <a:chOff x="5230343" y="1972336"/>
              <a:chExt cx="3380257" cy="3380257"/>
            </a:xfrm>
          </p:grpSpPr>
          <p:pic>
            <p:nvPicPr>
              <p:cNvPr id="8" name="Graphic 7" descr="Thermometer with solid fill">
                <a:extLst>
                  <a:ext uri="{FF2B5EF4-FFF2-40B4-BE49-F238E27FC236}">
                    <a16:creationId xmlns:a16="http://schemas.microsoft.com/office/drawing/2014/main" id="{A63BA552-F77D-7736-869F-8FA796F01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0343" y="1972336"/>
                <a:ext cx="3380257" cy="3380257"/>
              </a:xfrm>
              <a:prstGeom prst="rect">
                <a:avLst/>
              </a:prstGeom>
            </p:spPr>
          </p:pic>
          <p:cxnSp>
            <p:nvCxnSpPr>
              <p:cNvPr id="9" name="Straight Connector 8">
                <a:extLst>
                  <a:ext uri="{FF2B5EF4-FFF2-40B4-BE49-F238E27FC236}">
                    <a16:creationId xmlns:a16="http://schemas.microsoft.com/office/drawing/2014/main" id="{B49BE29B-821D-BB01-4B5B-F7CAE16C6145}"/>
                  </a:ext>
                </a:extLst>
              </p:cNvPr>
              <p:cNvCxnSpPr/>
              <p:nvPr/>
            </p:nvCxnSpPr>
            <p:spPr>
              <a:xfrm flipV="1">
                <a:off x="6920471" y="2309468"/>
                <a:ext cx="0" cy="1373021"/>
              </a:xfrm>
              <a:prstGeom prst="line">
                <a:avLst/>
              </a:prstGeom>
              <a:ln w="142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842447E-C73C-EDB6-2575-999B81BCC1E7}"/>
                </a:ext>
              </a:extLst>
            </p:cNvPr>
            <p:cNvGrpSpPr/>
            <p:nvPr/>
          </p:nvGrpSpPr>
          <p:grpSpPr>
            <a:xfrm>
              <a:off x="4386123" y="1991447"/>
              <a:ext cx="3380257" cy="3380257"/>
              <a:chOff x="3085624" y="2043126"/>
              <a:chExt cx="3380257" cy="3380257"/>
            </a:xfrm>
          </p:grpSpPr>
          <p:pic>
            <p:nvPicPr>
              <p:cNvPr id="11" name="Graphic 10" descr="Thermometer with solid fill">
                <a:extLst>
                  <a:ext uri="{FF2B5EF4-FFF2-40B4-BE49-F238E27FC236}">
                    <a16:creationId xmlns:a16="http://schemas.microsoft.com/office/drawing/2014/main" id="{35674EBC-0D5A-6B1A-1610-19FD21154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5624" y="2043126"/>
                <a:ext cx="3380257" cy="3380257"/>
              </a:xfrm>
              <a:prstGeom prst="rect">
                <a:avLst/>
              </a:prstGeom>
            </p:spPr>
          </p:pic>
          <p:cxnSp>
            <p:nvCxnSpPr>
              <p:cNvPr id="12" name="Straight Connector 11">
                <a:extLst>
                  <a:ext uri="{FF2B5EF4-FFF2-40B4-BE49-F238E27FC236}">
                    <a16:creationId xmlns:a16="http://schemas.microsoft.com/office/drawing/2014/main" id="{39E6D692-0F45-B4F9-C2DB-ED9718B433B3}"/>
                  </a:ext>
                </a:extLst>
              </p:cNvPr>
              <p:cNvCxnSpPr/>
              <p:nvPr/>
            </p:nvCxnSpPr>
            <p:spPr>
              <a:xfrm flipV="1">
                <a:off x="4773098" y="3107581"/>
                <a:ext cx="0" cy="321419"/>
              </a:xfrm>
              <a:prstGeom prst="line">
                <a:avLst/>
              </a:prstGeom>
              <a:ln w="142875">
                <a:solidFill>
                  <a:srgbClr val="FFBBBC"/>
                </a:solidFill>
              </a:ln>
            </p:spPr>
            <p:style>
              <a:lnRef idx="1">
                <a:schemeClr val="accent1"/>
              </a:lnRef>
              <a:fillRef idx="0">
                <a:schemeClr val="accent1"/>
              </a:fillRef>
              <a:effectRef idx="0">
                <a:schemeClr val="accent1"/>
              </a:effectRef>
              <a:fontRef idx="minor">
                <a:schemeClr val="tx1"/>
              </a:fontRef>
            </p:style>
          </p:cxnSp>
        </p:grpSp>
        <p:pic>
          <p:nvPicPr>
            <p:cNvPr id="14" name="Graphic 13" descr="Thermometer with solid fill">
              <a:extLst>
                <a:ext uri="{FF2B5EF4-FFF2-40B4-BE49-F238E27FC236}">
                  <a16:creationId xmlns:a16="http://schemas.microsoft.com/office/drawing/2014/main" id="{D6729C92-60F2-043B-12E1-142418D381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500" y="1972334"/>
              <a:ext cx="3380257" cy="3380257"/>
            </a:xfrm>
            <a:prstGeom prst="rect">
              <a:avLst/>
            </a:prstGeom>
          </p:spPr>
        </p:pic>
        <p:cxnSp>
          <p:nvCxnSpPr>
            <p:cNvPr id="15" name="Straight Arrow Connector 14">
              <a:extLst>
                <a:ext uri="{FF2B5EF4-FFF2-40B4-BE49-F238E27FC236}">
                  <a16:creationId xmlns:a16="http://schemas.microsoft.com/office/drawing/2014/main" id="{3F3DB89B-FC13-ABE0-26B0-349FB680806E}"/>
                </a:ext>
              </a:extLst>
            </p:cNvPr>
            <p:cNvCxnSpPr>
              <a:cxnSpLocks/>
            </p:cNvCxnSpPr>
            <p:nvPr/>
          </p:nvCxnSpPr>
          <p:spPr>
            <a:xfrm flipH="1" flipV="1">
              <a:off x="2250831" y="3662462"/>
              <a:ext cx="2837832" cy="20026"/>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70B7F2D-8296-28E9-3F51-24A16690E492}"/>
                </a:ext>
              </a:extLst>
            </p:cNvPr>
            <p:cNvCxnSpPr>
              <a:cxnSpLocks/>
            </p:cNvCxnSpPr>
            <p:nvPr/>
          </p:nvCxnSpPr>
          <p:spPr>
            <a:xfrm flipV="1">
              <a:off x="6945923" y="3662462"/>
              <a:ext cx="2845698" cy="20026"/>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561B5E2-56C0-A046-000C-300EFD581829}"/>
                </a:ext>
              </a:extLst>
            </p:cNvPr>
            <p:cNvSpPr txBox="1"/>
            <p:nvPr/>
          </p:nvSpPr>
          <p:spPr>
            <a:xfrm>
              <a:off x="6873776" y="2057000"/>
              <a:ext cx="3186133" cy="1200329"/>
            </a:xfrm>
            <a:prstGeom prst="rect">
              <a:avLst/>
            </a:prstGeom>
            <a:noFill/>
          </p:spPr>
          <p:txBody>
            <a:bodyPr wrap="square" rtlCol="0">
              <a:spAutoFit/>
            </a:bodyPr>
            <a:lstStyle/>
            <a:p>
              <a:r>
                <a:rPr lang="en-US" dirty="0">
                  <a:latin typeface="Avenir Medium" panose="02000503020000020003" pitchFamily="2" charset="0"/>
                </a:rPr>
                <a:t>Skincare products containing harmful ingredients, e.g., fragrance, phthalates,</a:t>
              </a:r>
              <a:br>
                <a:rPr lang="en-US" dirty="0">
                  <a:latin typeface="Avenir Medium" panose="02000503020000020003" pitchFamily="2" charset="0"/>
                </a:rPr>
              </a:br>
              <a:r>
                <a:rPr lang="en-US" dirty="0">
                  <a:latin typeface="Avenir Medium" panose="02000503020000020003" pitchFamily="2" charset="0"/>
                </a:rPr>
                <a:t>&amp; parabens</a:t>
              </a:r>
            </a:p>
          </p:txBody>
        </p:sp>
        <p:sp>
          <p:nvSpPr>
            <p:cNvPr id="29" name="TextBox 28">
              <a:extLst>
                <a:ext uri="{FF2B5EF4-FFF2-40B4-BE49-F238E27FC236}">
                  <a16:creationId xmlns:a16="http://schemas.microsoft.com/office/drawing/2014/main" id="{808A139D-8575-C9D1-0690-28EB92A10794}"/>
                </a:ext>
              </a:extLst>
            </p:cNvPr>
            <p:cNvSpPr txBox="1"/>
            <p:nvPr/>
          </p:nvSpPr>
          <p:spPr>
            <a:xfrm>
              <a:off x="6873776" y="3861201"/>
              <a:ext cx="3186139" cy="2031325"/>
            </a:xfrm>
            <a:prstGeom prst="rect">
              <a:avLst/>
            </a:prstGeom>
            <a:noFill/>
          </p:spPr>
          <p:txBody>
            <a:bodyPr wrap="square">
              <a:spAutoFit/>
            </a:bodyPr>
            <a:lstStyle/>
            <a:p>
              <a:r>
                <a:rPr lang="en-US" dirty="0">
                  <a:latin typeface="Avenir Medium" panose="02000503020000020003" pitchFamily="2" charset="0"/>
                </a:rPr>
                <a:t>Anti-aging products,</a:t>
              </a:r>
              <a:br>
                <a:rPr lang="en-US" dirty="0">
                  <a:latin typeface="Avenir Medium" panose="02000503020000020003" pitchFamily="2" charset="0"/>
                </a:rPr>
              </a:br>
              <a:r>
                <a:rPr lang="en-US" dirty="0">
                  <a:latin typeface="Avenir Medium" panose="02000503020000020003" pitchFamily="2" charset="0"/>
                </a:rPr>
                <a:t>e.g., peptides</a:t>
              </a:r>
            </a:p>
            <a:p>
              <a:endParaRPr lang="en-US" dirty="0">
                <a:latin typeface="Avenir Medium" panose="02000503020000020003" pitchFamily="2" charset="0"/>
              </a:endParaRPr>
            </a:p>
            <a:p>
              <a:r>
                <a:rPr lang="en-US" dirty="0">
                  <a:latin typeface="Avenir Medium" panose="02000503020000020003" pitchFamily="2" charset="0"/>
                </a:rPr>
                <a:t>Lightening products</a:t>
              </a:r>
            </a:p>
            <a:p>
              <a:endParaRPr lang="en-US" dirty="0">
                <a:latin typeface="Avenir Medium" panose="02000503020000020003" pitchFamily="2" charset="0"/>
              </a:endParaRPr>
            </a:p>
            <a:p>
              <a:r>
                <a:rPr lang="en-US" dirty="0">
                  <a:latin typeface="Avenir Medium" panose="02000503020000020003" pitchFamily="2" charset="0"/>
                </a:rPr>
                <a:t>Drugs masquerading as nutrients</a:t>
              </a:r>
            </a:p>
          </p:txBody>
        </p:sp>
        <p:sp>
          <p:nvSpPr>
            <p:cNvPr id="31" name="TextBox 30">
              <a:extLst>
                <a:ext uri="{FF2B5EF4-FFF2-40B4-BE49-F238E27FC236}">
                  <a16:creationId xmlns:a16="http://schemas.microsoft.com/office/drawing/2014/main" id="{1BBF5514-C7B4-EB7E-52AF-7492593ABE60}"/>
                </a:ext>
              </a:extLst>
            </p:cNvPr>
            <p:cNvSpPr txBox="1"/>
            <p:nvPr/>
          </p:nvSpPr>
          <p:spPr>
            <a:xfrm>
              <a:off x="2421082" y="3855388"/>
              <a:ext cx="2775717" cy="369332"/>
            </a:xfrm>
            <a:prstGeom prst="rect">
              <a:avLst/>
            </a:prstGeom>
            <a:noFill/>
          </p:spPr>
          <p:txBody>
            <a:bodyPr wrap="square">
              <a:spAutoFit/>
            </a:bodyPr>
            <a:lstStyle/>
            <a:p>
              <a:r>
                <a:rPr lang="en-US" dirty="0">
                  <a:latin typeface="Avenir Medium" panose="02000503020000020003" pitchFamily="2" charset="0"/>
                </a:rPr>
                <a:t>Simple skin care routine</a:t>
              </a:r>
            </a:p>
          </p:txBody>
        </p:sp>
        <p:sp>
          <p:nvSpPr>
            <p:cNvPr id="33" name="TextBox 32">
              <a:extLst>
                <a:ext uri="{FF2B5EF4-FFF2-40B4-BE49-F238E27FC236}">
                  <a16:creationId xmlns:a16="http://schemas.microsoft.com/office/drawing/2014/main" id="{F05BC9A1-AAD4-005B-F42F-915EA17CACEE}"/>
                </a:ext>
              </a:extLst>
            </p:cNvPr>
            <p:cNvSpPr txBox="1"/>
            <p:nvPr/>
          </p:nvSpPr>
          <p:spPr>
            <a:xfrm>
              <a:off x="2421081" y="2617546"/>
              <a:ext cx="2666023" cy="646331"/>
            </a:xfrm>
            <a:prstGeom prst="rect">
              <a:avLst/>
            </a:prstGeom>
            <a:noFill/>
          </p:spPr>
          <p:txBody>
            <a:bodyPr wrap="square">
              <a:spAutoFit/>
            </a:bodyPr>
            <a:lstStyle/>
            <a:p>
              <a:r>
                <a:rPr lang="en-US" dirty="0">
                  <a:latin typeface="Avenir Medium" panose="02000503020000020003" pitchFamily="2" charset="0"/>
                </a:rPr>
                <a:t>Skincare products made with whole foods</a:t>
              </a:r>
            </a:p>
          </p:txBody>
        </p:sp>
      </p:grpSp>
    </p:spTree>
    <p:extLst>
      <p:ext uri="{BB962C8B-B14F-4D97-AF65-F5344CB8AC3E}">
        <p14:creationId xmlns:p14="http://schemas.microsoft.com/office/powerpoint/2010/main" val="4227182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a:xfrm>
            <a:off x="4241561" y="635635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27</a:t>
            </a:fld>
            <a:endParaRPr lang="en-US"/>
          </a:p>
        </p:txBody>
      </p:sp>
      <p:sp>
        <p:nvSpPr>
          <p:cNvPr id="10" name="Title 1">
            <a:extLst>
              <a:ext uri="{FF2B5EF4-FFF2-40B4-BE49-F238E27FC236}">
                <a16:creationId xmlns:a16="http://schemas.microsoft.com/office/drawing/2014/main" id="{FF95684F-6EBA-133E-E5E7-6825BF6BE6F7}"/>
              </a:ext>
            </a:extLst>
          </p:cNvPr>
          <p:cNvSpPr txBox="1">
            <a:spLocks/>
          </p:cNvSpPr>
          <p:nvPr/>
        </p:nvSpPr>
        <p:spPr>
          <a:xfrm>
            <a:off x="1233081" y="466492"/>
            <a:ext cx="10901488" cy="905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877DFF"/>
                </a:solidFill>
                <a:latin typeface="Avenir Medium" panose="02000503020000020003" pitchFamily="2" charset="0"/>
              </a:rPr>
              <a:t>Bexi Sez...</a:t>
            </a:r>
            <a:endParaRPr lang="en-US" dirty="0">
              <a:solidFill>
                <a:srgbClr val="877DFF"/>
              </a:solidFill>
              <a:latin typeface="Avenir Medium" panose="02000503020000020003" pitchFamily="2" charset="0"/>
            </a:endParaRPr>
          </a:p>
        </p:txBody>
      </p:sp>
      <p:pic>
        <p:nvPicPr>
          <p:cNvPr id="11" name="Picture 10" descr="A person with black hair&#10;&#10;Description automatically generated with low confidence">
            <a:extLst>
              <a:ext uri="{FF2B5EF4-FFF2-40B4-BE49-F238E27FC236}">
                <a16:creationId xmlns:a16="http://schemas.microsoft.com/office/drawing/2014/main" id="{A29E0E2A-5572-C7C9-56EA-BCB4E5B27F86}"/>
              </a:ext>
            </a:extLst>
          </p:cNvPr>
          <p:cNvPicPr>
            <a:picLocks noChangeAspect="1"/>
          </p:cNvPicPr>
          <p:nvPr/>
        </p:nvPicPr>
        <p:blipFill>
          <a:blip r:embed="rId3"/>
          <a:stretch>
            <a:fillRect/>
          </a:stretch>
        </p:blipFill>
        <p:spPr>
          <a:xfrm>
            <a:off x="995722" y="1371781"/>
            <a:ext cx="3267634" cy="4598891"/>
          </a:xfrm>
          <a:prstGeom prst="rect">
            <a:avLst/>
          </a:prstGeom>
        </p:spPr>
      </p:pic>
      <p:sp>
        <p:nvSpPr>
          <p:cNvPr id="14" name="Content Placeholder 2">
            <a:extLst>
              <a:ext uri="{FF2B5EF4-FFF2-40B4-BE49-F238E27FC236}">
                <a16:creationId xmlns:a16="http://schemas.microsoft.com/office/drawing/2014/main" id="{3599909C-49E8-55C6-BFDA-FD8AD9D98697}"/>
              </a:ext>
            </a:extLst>
          </p:cNvPr>
          <p:cNvSpPr>
            <a:spLocks noGrp="1"/>
          </p:cNvSpPr>
          <p:nvPr>
            <p:ph idx="1"/>
          </p:nvPr>
        </p:nvSpPr>
        <p:spPr>
          <a:xfrm>
            <a:off x="4759134" y="1451817"/>
            <a:ext cx="6879657" cy="4634047"/>
          </a:xfrm>
        </p:spPr>
        <p:txBody>
          <a:bodyPr>
            <a:normAutofit lnSpcReduction="10000"/>
          </a:bodyPr>
          <a:lstStyle/>
          <a:p>
            <a:pPr marL="0" indent="0">
              <a:buNone/>
            </a:pPr>
            <a:r>
              <a:rPr lang="en-US" dirty="0">
                <a:solidFill>
                  <a:srgbClr val="00B400"/>
                </a:solidFill>
                <a:latin typeface="Avenir Medium" panose="02000503020000020003" pitchFamily="2" charset="0"/>
              </a:rPr>
              <a:t>Living with Sjogren’s is expensive</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(time, money, energy).</a:t>
            </a:r>
            <a:br>
              <a:rPr lang="en-US" dirty="0">
                <a:solidFill>
                  <a:srgbClr val="00B400"/>
                </a:solidFill>
                <a:latin typeface="Avenir Medium" panose="02000503020000020003" pitchFamily="2" charset="0"/>
              </a:rPr>
            </a:br>
            <a:endParaRPr lang="en-US" dirty="0">
              <a:solidFill>
                <a:srgbClr val="00B400"/>
              </a:solidFill>
              <a:latin typeface="Avenir Medium" panose="02000503020000020003" pitchFamily="2" charset="0"/>
            </a:endParaRPr>
          </a:p>
          <a:p>
            <a:pPr marL="0" indent="0">
              <a:buNone/>
            </a:pPr>
            <a:r>
              <a:rPr lang="en-US" dirty="0">
                <a:solidFill>
                  <a:srgbClr val="00B400"/>
                </a:solidFill>
                <a:latin typeface="Avenir Medium" panose="02000503020000020003" pitchFamily="2" charset="0"/>
              </a:rPr>
              <a:t>Manage Sjogren’s by decreasing stress</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and strengthening barriers and defenses.</a:t>
            </a:r>
          </a:p>
          <a:p>
            <a:pPr marL="0" indent="0">
              <a:buNone/>
            </a:pPr>
            <a:endParaRPr lang="en-US" dirty="0">
              <a:solidFill>
                <a:srgbClr val="00B400"/>
              </a:solidFill>
              <a:latin typeface="Avenir Medium" panose="02000503020000020003" pitchFamily="2" charset="0"/>
            </a:endParaRPr>
          </a:p>
          <a:p>
            <a:pPr marL="0" indent="0">
              <a:buNone/>
            </a:pPr>
            <a:r>
              <a:rPr lang="en-US" dirty="0">
                <a:solidFill>
                  <a:srgbClr val="00B400"/>
                </a:solidFill>
                <a:latin typeface="Avenir Medium" panose="02000503020000020003" pitchFamily="2" charset="0"/>
              </a:rPr>
              <a:t>Your skincare choices can increase</a:t>
            </a:r>
            <a:br>
              <a:rPr lang="en-US" dirty="0">
                <a:solidFill>
                  <a:srgbClr val="00B400"/>
                </a:solidFill>
                <a:latin typeface="Avenir Medium" panose="02000503020000020003" pitchFamily="2" charset="0"/>
              </a:rPr>
            </a:br>
            <a:r>
              <a:rPr lang="en-US" dirty="0">
                <a:solidFill>
                  <a:srgbClr val="00B400"/>
                </a:solidFill>
                <a:latin typeface="Avenir Medium" panose="02000503020000020003" pitchFamily="2" charset="0"/>
              </a:rPr>
              <a:t>or decrease your allostatic load. </a:t>
            </a:r>
            <a:br>
              <a:rPr lang="en-US" dirty="0">
                <a:solidFill>
                  <a:srgbClr val="00B400"/>
                </a:solidFill>
                <a:latin typeface="Avenir Medium" panose="02000503020000020003" pitchFamily="2" charset="0"/>
              </a:rPr>
            </a:br>
            <a:endParaRPr lang="en-US" dirty="0">
              <a:solidFill>
                <a:srgbClr val="00B400"/>
              </a:solidFill>
              <a:latin typeface="Avenir Medium" panose="02000503020000020003" pitchFamily="2" charset="0"/>
            </a:endParaRPr>
          </a:p>
          <a:p>
            <a:pPr marL="0" indent="0" algn="ctr">
              <a:buNone/>
            </a:pPr>
            <a:r>
              <a:rPr lang="en-US" sz="3400" dirty="0">
                <a:solidFill>
                  <a:srgbClr val="877DFF"/>
                </a:solidFill>
                <a:latin typeface="Avenir Medium" panose="02000503020000020003" pitchFamily="2" charset="0"/>
              </a:rPr>
              <a:t>Feed your skin whole foods</a:t>
            </a:r>
            <a:br>
              <a:rPr lang="en-US" sz="3400" dirty="0">
                <a:solidFill>
                  <a:srgbClr val="877DFF"/>
                </a:solidFill>
                <a:latin typeface="Avenir Medium" panose="02000503020000020003" pitchFamily="2" charset="0"/>
              </a:rPr>
            </a:br>
            <a:r>
              <a:rPr lang="en-US" sz="3400" dirty="0">
                <a:solidFill>
                  <a:srgbClr val="877DFF"/>
                </a:solidFill>
                <a:latin typeface="Avenir Medium" panose="02000503020000020003" pitchFamily="2" charset="0"/>
              </a:rPr>
              <a:t>from the outside in and within.</a:t>
            </a:r>
          </a:p>
        </p:txBody>
      </p:sp>
    </p:spTree>
    <p:extLst>
      <p:ext uri="{BB962C8B-B14F-4D97-AF65-F5344CB8AC3E}">
        <p14:creationId xmlns:p14="http://schemas.microsoft.com/office/powerpoint/2010/main" val="322938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48365" y="466491"/>
            <a:ext cx="10901488" cy="1439973"/>
          </a:xfrm>
        </p:spPr>
        <p:txBody>
          <a:bodyPr>
            <a:normAutofit/>
          </a:bodyPr>
          <a:lstStyle/>
          <a:p>
            <a:pPr algn="ctr"/>
            <a:r>
              <a:rPr lang="en-US" dirty="0">
                <a:latin typeface="Avenir Medium" panose="02000503020000020003" pitchFamily="2" charset="0"/>
              </a:rPr>
              <a:t>Barriers To Healthy Skin Care In The US</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404621" y="2134676"/>
            <a:ext cx="7235432" cy="4239385"/>
          </a:xfrm>
        </p:spPr>
        <p:txBody>
          <a:bodyPr>
            <a:normAutofit/>
          </a:bodyPr>
          <a:lstStyle/>
          <a:p>
            <a:pPr marL="342900" indent="-342900"/>
            <a:r>
              <a:rPr lang="en-US" dirty="0">
                <a:latin typeface="Avenir Medium" panose="02000503020000020003" pitchFamily="2" charset="0"/>
              </a:rPr>
              <a:t>Little oversight and regulation</a:t>
            </a:r>
          </a:p>
          <a:p>
            <a:pPr marL="342900" indent="-342900"/>
            <a:r>
              <a:rPr lang="en-US" dirty="0">
                <a:latin typeface="Avenir Medium" panose="02000503020000020003" pitchFamily="2" charset="0"/>
              </a:rPr>
              <a:t>Definition of drug vs. cosmetic</a:t>
            </a:r>
          </a:p>
          <a:p>
            <a:pPr marL="342900" indent="-342900"/>
            <a:r>
              <a:rPr lang="en-US" dirty="0">
                <a:latin typeface="Avenir Medium" panose="02000503020000020003" pitchFamily="2" charset="0"/>
              </a:rPr>
              <a:t>Industry focus on profits over people</a:t>
            </a:r>
          </a:p>
          <a:p>
            <a:pPr marL="342900" indent="-342900"/>
            <a:r>
              <a:rPr lang="en-US" dirty="0">
                <a:latin typeface="Avenir Medium" panose="02000503020000020003" pitchFamily="2" charset="0"/>
              </a:rPr>
              <a:t>Industry focus on the </a:t>
            </a:r>
            <a:r>
              <a:rPr lang="en-US" b="1" i="1" u="sng" dirty="0">
                <a:latin typeface="Avenir Medium" panose="02000503020000020003" pitchFamily="2" charset="0"/>
              </a:rPr>
              <a:t>illusion</a:t>
            </a:r>
            <a:r>
              <a:rPr lang="en-US" dirty="0">
                <a:latin typeface="Avenir Medium" panose="02000503020000020003" pitchFamily="2" charset="0"/>
              </a:rPr>
              <a:t> of skin health (look and feel) rather than</a:t>
            </a:r>
            <a:br>
              <a:rPr lang="en-US" dirty="0">
                <a:latin typeface="Avenir Medium" panose="02000503020000020003" pitchFamily="2" charset="0"/>
              </a:rPr>
            </a:br>
            <a:r>
              <a:rPr lang="en-US" dirty="0">
                <a:latin typeface="Avenir Medium" panose="02000503020000020003" pitchFamily="2" charset="0"/>
              </a:rPr>
              <a:t>actual health (function)</a:t>
            </a:r>
          </a:p>
          <a:p>
            <a:pPr marL="342900" indent="-342900"/>
            <a:r>
              <a:rPr lang="en-US" dirty="0">
                <a:latin typeface="Avenir Medium" panose="02000503020000020003" pitchFamily="2" charset="0"/>
              </a:rPr>
              <a:t>Misleading marketing</a:t>
            </a:r>
            <a:br>
              <a:rPr lang="en-US" dirty="0">
                <a:latin typeface="Avenir Medium" panose="02000503020000020003" pitchFamily="2" charset="0"/>
              </a:rPr>
            </a:br>
            <a:r>
              <a:rPr lang="en-US" dirty="0">
                <a:latin typeface="Avenir Medium" panose="02000503020000020003" pitchFamily="2" charset="0"/>
              </a:rPr>
              <a:t>&amp; blatant misinformation</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142737" y="635000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28</a:t>
            </a:fld>
            <a:endParaRPr lang="en-US"/>
          </a:p>
        </p:txBody>
      </p:sp>
      <p:pic>
        <p:nvPicPr>
          <p:cNvPr id="4" name="Picture 3" descr="Shape&#10;&#10;Description automatically generated with medium confidence">
            <a:extLst>
              <a:ext uri="{FF2B5EF4-FFF2-40B4-BE49-F238E27FC236}">
                <a16:creationId xmlns:a16="http://schemas.microsoft.com/office/drawing/2014/main" id="{BF03E072-7B7D-A5C7-FB31-F07DEB6F6A17}"/>
              </a:ext>
            </a:extLst>
          </p:cNvPr>
          <p:cNvPicPr>
            <a:picLocks noChangeAspect="1"/>
          </p:cNvPicPr>
          <p:nvPr/>
        </p:nvPicPr>
        <p:blipFill>
          <a:blip r:embed="rId3"/>
          <a:stretch>
            <a:fillRect/>
          </a:stretch>
        </p:blipFill>
        <p:spPr>
          <a:xfrm>
            <a:off x="6231796" y="2063819"/>
            <a:ext cx="5510461" cy="3969253"/>
          </a:xfrm>
          <a:prstGeom prst="rect">
            <a:avLst/>
          </a:prstGeom>
        </p:spPr>
      </p:pic>
    </p:spTree>
    <p:extLst>
      <p:ext uri="{BB962C8B-B14F-4D97-AF65-F5344CB8AC3E}">
        <p14:creationId xmlns:p14="http://schemas.microsoft.com/office/powerpoint/2010/main" val="3778602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831543"/>
            <a:ext cx="11072660" cy="1325563"/>
          </a:xfrm>
        </p:spPr>
        <p:txBody>
          <a:bodyPr/>
          <a:lstStyle/>
          <a:p>
            <a:pPr algn="ctr"/>
            <a:r>
              <a:rPr lang="en-US" dirty="0">
                <a:latin typeface="Avenir Medium" panose="02000503020000020003" pitchFamily="2" charset="0"/>
              </a:rPr>
              <a:t>Regulation Of The Skincare Industry</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838200" y="2157106"/>
            <a:ext cx="10708544" cy="3501799"/>
          </a:xfrm>
        </p:spPr>
        <p:txBody>
          <a:bodyPr>
            <a:normAutofit/>
          </a:bodyPr>
          <a:lstStyle/>
          <a:p>
            <a:pPr marL="342900" indent="-342900"/>
            <a:r>
              <a:rPr lang="en-US" dirty="0">
                <a:solidFill>
                  <a:srgbClr val="000000"/>
                </a:solidFill>
                <a:latin typeface="Avenir Medium" panose="02000503020000020003" pitchFamily="2" charset="0"/>
              </a:rPr>
              <a:t>What oversight and regulation?</a:t>
            </a:r>
          </a:p>
          <a:p>
            <a:pPr marL="342900" indent="-342900"/>
            <a:r>
              <a:rPr lang="en-US" dirty="0">
                <a:solidFill>
                  <a:srgbClr val="000000"/>
                </a:solidFill>
                <a:latin typeface="Avenir Medium" panose="02000503020000020003" pitchFamily="2" charset="0"/>
              </a:rPr>
              <a:t>The skincare industry operates on the honor (LOL) system.</a:t>
            </a:r>
          </a:p>
          <a:p>
            <a:pPr marL="342900" indent="-342900"/>
            <a:r>
              <a:rPr lang="en-US" dirty="0">
                <a:solidFill>
                  <a:srgbClr val="000000"/>
                </a:solidFill>
                <a:latin typeface="Avenir Medium" panose="02000503020000020003" pitchFamily="2" charset="0"/>
              </a:rPr>
              <a:t>There are multiple loopholes in the laws governing skincare.</a:t>
            </a:r>
          </a:p>
          <a:p>
            <a:pPr marL="342900" indent="-342900"/>
            <a:endParaRPr lang="en-US" dirty="0">
              <a:solidFill>
                <a:srgbClr val="000000"/>
              </a:solidFill>
              <a:latin typeface="Avenir Medium" panose="02000503020000020003" pitchFamily="2" charset="0"/>
            </a:endParaRPr>
          </a:p>
          <a:p>
            <a:pPr marL="0" indent="0" algn="ctr">
              <a:buNone/>
            </a:pPr>
            <a:r>
              <a:rPr lang="en-US" sz="4000" dirty="0">
                <a:solidFill>
                  <a:srgbClr val="877DFF"/>
                </a:solidFill>
                <a:latin typeface="Avenir Medium" panose="02000503020000020003" pitchFamily="2" charset="0"/>
              </a:rPr>
              <a:t>In the US, anyone can put anything in a jar</a:t>
            </a:r>
            <a:br>
              <a:rPr lang="en-US" sz="4000" dirty="0">
                <a:solidFill>
                  <a:srgbClr val="877DFF"/>
                </a:solidFill>
                <a:latin typeface="Avenir Medium" panose="02000503020000020003" pitchFamily="2" charset="0"/>
              </a:rPr>
            </a:br>
            <a:r>
              <a:rPr lang="en-US" sz="4000" dirty="0">
                <a:solidFill>
                  <a:srgbClr val="877DFF"/>
                </a:solidFill>
                <a:latin typeface="Avenir Medium" panose="02000503020000020003" pitchFamily="2" charset="0"/>
              </a:rPr>
              <a:t>and legally sell it as skincare. </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29</a:t>
            </a:fld>
            <a:endParaRPr lang="en-US"/>
          </a:p>
        </p:txBody>
      </p:sp>
    </p:spTree>
    <p:extLst>
      <p:ext uri="{BB962C8B-B14F-4D97-AF65-F5344CB8AC3E}">
        <p14:creationId xmlns:p14="http://schemas.microsoft.com/office/powerpoint/2010/main" val="371751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772985" y="365125"/>
            <a:ext cx="8419015" cy="1325563"/>
          </a:xfrm>
        </p:spPr>
        <p:txBody>
          <a:bodyPr>
            <a:normAutofit fontScale="90000"/>
          </a:bodyPr>
          <a:lstStyle/>
          <a:p>
            <a:pPr marL="0" indent="0" algn="ctr">
              <a:buNone/>
            </a:pPr>
            <a:br>
              <a:rPr lang="en-US" dirty="0">
                <a:latin typeface="Avenir Medium" panose="02000503020000020003" pitchFamily="2" charset="0"/>
              </a:rPr>
            </a:br>
            <a:r>
              <a:rPr lang="en-US" dirty="0">
                <a:latin typeface="Avenir Medium" panose="02000503020000020003" pitchFamily="2" charset="0"/>
              </a:rPr>
              <a:t>The Story Of My Success</a:t>
            </a:r>
            <a:br>
              <a:rPr lang="en-US" dirty="0">
                <a:latin typeface="Avenir Medium" panose="02000503020000020003" pitchFamily="2" charset="0"/>
              </a:rPr>
            </a:br>
            <a:endParaRPr lang="en-US" dirty="0">
              <a:latin typeface="Avenir Medium" panose="02000503020000020003" pitchFamily="2" charset="0"/>
            </a:endParaRP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4429689" y="1441680"/>
            <a:ext cx="7080603" cy="4571894"/>
          </a:xfrm>
        </p:spPr>
        <p:txBody>
          <a:bodyPr>
            <a:normAutofit/>
          </a:bodyPr>
          <a:lstStyle/>
          <a:p>
            <a:pPr marL="0" indent="0" algn="ctr">
              <a:buNone/>
            </a:pPr>
            <a:r>
              <a:rPr lang="en-US" sz="2800" i="1" dirty="0">
                <a:latin typeface="Avenir Light Oblique" panose="020B0402020203090204" pitchFamily="34" charset="77"/>
              </a:rPr>
              <a:t>(Not in chronological order of events.)</a:t>
            </a:r>
            <a:br>
              <a:rPr lang="en-US" sz="2800" i="1" dirty="0">
                <a:latin typeface="Avenir Light Oblique" panose="020B0402020203090204" pitchFamily="34" charset="77"/>
              </a:rPr>
            </a:br>
            <a:endParaRPr lang="en-US" sz="2600" i="1" dirty="0">
              <a:latin typeface="Avenir Light Oblique" panose="020B0402020203090204" pitchFamily="34" charset="77"/>
            </a:endParaRPr>
          </a:p>
          <a:p>
            <a:r>
              <a:rPr lang="en-US" dirty="0" err="1">
                <a:latin typeface="Avenir Medium" panose="02000503020000020003" pitchFamily="2" charset="0"/>
              </a:rPr>
              <a:t>Bexi</a:t>
            </a:r>
            <a:r>
              <a:rPr lang="en-US" dirty="0">
                <a:latin typeface="Avenir Medium" panose="02000503020000020003" pitchFamily="2" charset="0"/>
              </a:rPr>
              <a:t> &amp; </a:t>
            </a:r>
            <a:r>
              <a:rPr lang="en-US" dirty="0" err="1">
                <a:latin typeface="Avenir Medium" panose="02000503020000020003" pitchFamily="2" charset="0"/>
              </a:rPr>
              <a:t>Bexi’s</a:t>
            </a:r>
            <a:r>
              <a:rPr lang="en-US" dirty="0">
                <a:latin typeface="Avenir Medium" panose="02000503020000020003" pitchFamily="2" charset="0"/>
              </a:rPr>
              <a:t> Bespoke </a:t>
            </a:r>
            <a:r>
              <a:rPr lang="en-US" dirty="0" err="1">
                <a:latin typeface="Avenir Medium" panose="02000503020000020003" pitchFamily="2" charset="0"/>
              </a:rPr>
              <a:t>Revitalisation</a:t>
            </a:r>
            <a:endParaRPr lang="en-US" dirty="0">
              <a:latin typeface="Avenir Medium" panose="02000503020000020003" pitchFamily="2" charset="0"/>
            </a:endParaRPr>
          </a:p>
          <a:p>
            <a:r>
              <a:rPr lang="en-US" dirty="0">
                <a:latin typeface="Avenir Medium" panose="02000503020000020003" pitchFamily="2" charset="0"/>
              </a:rPr>
              <a:t>Skin health &amp; function</a:t>
            </a:r>
          </a:p>
          <a:p>
            <a:r>
              <a:rPr lang="en-US" dirty="0">
                <a:latin typeface="Avenir Medium" panose="02000503020000020003" pitchFamily="2" charset="0"/>
              </a:rPr>
              <a:t>Costs of living with Sjogren’s</a:t>
            </a:r>
          </a:p>
          <a:p>
            <a:r>
              <a:rPr lang="en-US" dirty="0">
                <a:latin typeface="Avenir Medium" panose="02000503020000020003" pitchFamily="2" charset="0"/>
              </a:rPr>
              <a:t>Barriers to healthy skin care</a:t>
            </a:r>
          </a:p>
          <a:p>
            <a:r>
              <a:rPr lang="en-US" dirty="0">
                <a:latin typeface="Avenir Medium" panose="02000503020000020003" pitchFamily="2" charset="0"/>
              </a:rPr>
              <a:t>My approach to skin care</a:t>
            </a:r>
          </a:p>
          <a:p>
            <a:r>
              <a:rPr lang="en-US" dirty="0">
                <a:latin typeface="Avenir Medium" panose="02000503020000020003" pitchFamily="2" charset="0"/>
              </a:rPr>
              <a:t>Whole foods, your skin, &amp; skin microbes</a:t>
            </a:r>
          </a:p>
        </p:txBody>
      </p:sp>
      <p:pic>
        <p:nvPicPr>
          <p:cNvPr id="4" name="Picture 3" descr="A picture containing text, vector graphics&#10;&#10;Description automatically generated">
            <a:extLst>
              <a:ext uri="{FF2B5EF4-FFF2-40B4-BE49-F238E27FC236}">
                <a16:creationId xmlns:a16="http://schemas.microsoft.com/office/drawing/2014/main" id="{504CEBCC-12E9-6222-8506-3BC51EC4CF91}"/>
              </a:ext>
            </a:extLst>
          </p:cNvPr>
          <p:cNvPicPr>
            <a:picLocks noChangeAspect="1"/>
          </p:cNvPicPr>
          <p:nvPr/>
        </p:nvPicPr>
        <p:blipFill>
          <a:blip r:embed="rId3"/>
          <a:stretch>
            <a:fillRect/>
          </a:stretch>
        </p:blipFill>
        <p:spPr>
          <a:xfrm>
            <a:off x="702683" y="615241"/>
            <a:ext cx="3070302" cy="5398333"/>
          </a:xfrm>
          <a:prstGeom prst="rect">
            <a:avLst/>
          </a:prstGeom>
        </p:spPr>
      </p:pic>
      <p:sp>
        <p:nvSpPr>
          <p:cNvPr id="5" name="Footer Placeholder 4">
            <a:extLst>
              <a:ext uri="{FF2B5EF4-FFF2-40B4-BE49-F238E27FC236}">
                <a16:creationId xmlns:a16="http://schemas.microsoft.com/office/drawing/2014/main" id="{BDB5FD8A-2B48-A984-A63A-58E4AFAFC5ED}"/>
              </a:ext>
            </a:extLst>
          </p:cNvPr>
          <p:cNvSpPr>
            <a:spLocks noGrp="1"/>
          </p:cNvSpPr>
          <p:nvPr>
            <p:ph type="ftr" sz="quarter" idx="11"/>
          </p:nvPr>
        </p:nvSpPr>
        <p:spPr/>
        <p:txBody>
          <a:bodyPr/>
          <a:lstStyle/>
          <a:p>
            <a:r>
              <a:rPr lang="en-US"/>
              <a:t>Bexi (Rebecca Lobo, PhD)</a:t>
            </a:r>
          </a:p>
        </p:txBody>
      </p:sp>
      <p:sp>
        <p:nvSpPr>
          <p:cNvPr id="6" name="Slide Number Placeholder 5">
            <a:extLst>
              <a:ext uri="{FF2B5EF4-FFF2-40B4-BE49-F238E27FC236}">
                <a16:creationId xmlns:a16="http://schemas.microsoft.com/office/drawing/2014/main" id="{853FA32C-D6E0-B5FC-2948-2CB05849BBEE}"/>
              </a:ext>
            </a:extLst>
          </p:cNvPr>
          <p:cNvSpPr>
            <a:spLocks noGrp="1"/>
          </p:cNvSpPr>
          <p:nvPr>
            <p:ph type="sldNum" sz="quarter" idx="12"/>
          </p:nvPr>
        </p:nvSpPr>
        <p:spPr/>
        <p:txBody>
          <a:bodyPr/>
          <a:lstStyle/>
          <a:p>
            <a:fld id="{D8EB42D7-57F4-B047-AC74-2FACCED62C60}" type="slidenum">
              <a:rPr lang="en-US" smtClean="0"/>
              <a:t>3</a:t>
            </a:fld>
            <a:endParaRPr lang="en-US"/>
          </a:p>
        </p:txBody>
      </p:sp>
      <p:cxnSp>
        <p:nvCxnSpPr>
          <p:cNvPr id="8" name="Straight Arrow Connector 7">
            <a:extLst>
              <a:ext uri="{FF2B5EF4-FFF2-40B4-BE49-F238E27FC236}">
                <a16:creationId xmlns:a16="http://schemas.microsoft.com/office/drawing/2014/main" id="{1878B2A5-263C-AE38-6513-3688DA4A8743}"/>
              </a:ext>
            </a:extLst>
          </p:cNvPr>
          <p:cNvCxnSpPr>
            <a:cxnSpLocks/>
          </p:cNvCxnSpPr>
          <p:nvPr/>
        </p:nvCxnSpPr>
        <p:spPr>
          <a:xfrm>
            <a:off x="10564586" y="6037638"/>
            <a:ext cx="497591" cy="406252"/>
          </a:xfrm>
          <a:prstGeom prst="straightConnector1">
            <a:avLst/>
          </a:prstGeom>
          <a:ln w="41275">
            <a:solidFill>
              <a:srgbClr val="00B4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5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585244"/>
            <a:ext cx="10901488" cy="1264031"/>
          </a:xfrm>
        </p:spPr>
        <p:txBody>
          <a:bodyPr>
            <a:normAutofit/>
          </a:bodyPr>
          <a:lstStyle/>
          <a:p>
            <a:pPr algn="ctr"/>
            <a:r>
              <a:rPr lang="en-US" dirty="0">
                <a:latin typeface="Avenir Medium" panose="02000503020000020003" pitchFamily="2" charset="0"/>
              </a:rPr>
              <a:t>Drug Or Cosmetic? </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645255" y="1655758"/>
            <a:ext cx="10901488" cy="4616998"/>
          </a:xfrm>
        </p:spPr>
        <p:txBody>
          <a:bodyPr>
            <a:normAutofit/>
          </a:bodyPr>
          <a:lstStyle/>
          <a:p>
            <a:r>
              <a:rPr lang="en-US" dirty="0">
                <a:latin typeface="Avenir Medium" panose="02000503020000020003" pitchFamily="2" charset="0"/>
              </a:rPr>
              <a:t>Definitions are based on </a:t>
            </a:r>
            <a:r>
              <a:rPr lang="en-US" dirty="0">
                <a:solidFill>
                  <a:srgbClr val="FF0000"/>
                </a:solidFill>
                <a:latin typeface="Avenir Medium" panose="02000503020000020003" pitchFamily="2" charset="0"/>
              </a:rPr>
              <a:t>intended</a:t>
            </a:r>
            <a:r>
              <a:rPr lang="en-US" dirty="0">
                <a:solidFill>
                  <a:srgbClr val="333333"/>
                </a:solidFill>
                <a:latin typeface="Avenir Medium" panose="02000503020000020003" pitchFamily="2" charset="0"/>
              </a:rPr>
              <a:t> use rather than the actual effect of the product on your body and health</a:t>
            </a:r>
          </a:p>
          <a:p>
            <a:r>
              <a:rPr lang="en-US" dirty="0">
                <a:solidFill>
                  <a:srgbClr val="333333"/>
                </a:solidFill>
                <a:latin typeface="Avenir Medium" panose="02000503020000020003" pitchFamily="2" charset="0"/>
              </a:rPr>
              <a:t>Drugs are, "</a:t>
            </a:r>
            <a:r>
              <a:rPr lang="en-US" i="1" dirty="0">
                <a:solidFill>
                  <a:srgbClr val="333333"/>
                </a:solidFill>
                <a:latin typeface="Avenir Book" panose="02000503020000020003" pitchFamily="2" charset="0"/>
              </a:rPr>
              <a:t>articles (other than food) </a:t>
            </a:r>
            <a:r>
              <a:rPr lang="en-US" i="1" dirty="0">
                <a:solidFill>
                  <a:srgbClr val="FF0000"/>
                </a:solidFill>
                <a:latin typeface="Avenir Book" panose="02000503020000020003" pitchFamily="2" charset="0"/>
              </a:rPr>
              <a:t>intended </a:t>
            </a:r>
            <a:r>
              <a:rPr lang="en-US" i="1" dirty="0">
                <a:solidFill>
                  <a:srgbClr val="333333"/>
                </a:solidFill>
                <a:latin typeface="Avenir Book" panose="02000503020000020003" pitchFamily="2" charset="0"/>
              </a:rPr>
              <a:t>to affect the </a:t>
            </a:r>
            <a:r>
              <a:rPr lang="en-US" i="1" dirty="0">
                <a:latin typeface="Avenir Book" panose="02000503020000020003" pitchFamily="2" charset="0"/>
              </a:rPr>
              <a:t>structure or any function of the body</a:t>
            </a:r>
            <a:r>
              <a:rPr lang="en-US" dirty="0">
                <a:solidFill>
                  <a:srgbClr val="333333"/>
                </a:solidFill>
                <a:latin typeface="Avenir Medium" panose="02000503020000020003" pitchFamily="2" charset="0"/>
              </a:rPr>
              <a:t>”. </a:t>
            </a:r>
          </a:p>
          <a:p>
            <a:r>
              <a:rPr lang="en-US" dirty="0">
                <a:solidFill>
                  <a:srgbClr val="333333"/>
                </a:solidFill>
                <a:latin typeface="Avenir Medium" panose="02000503020000020003" pitchFamily="2" charset="0"/>
              </a:rPr>
              <a:t>Cosmetics are, "</a:t>
            </a:r>
            <a:r>
              <a:rPr lang="en-US" i="1" dirty="0">
                <a:solidFill>
                  <a:srgbClr val="333333"/>
                </a:solidFill>
                <a:latin typeface="Avenir Book" panose="02000503020000020003" pitchFamily="2" charset="0"/>
              </a:rPr>
              <a:t>articles </a:t>
            </a:r>
            <a:r>
              <a:rPr lang="en-US" i="1" dirty="0">
                <a:solidFill>
                  <a:srgbClr val="FF0000"/>
                </a:solidFill>
                <a:latin typeface="Avenir Book" panose="02000503020000020003" pitchFamily="2" charset="0"/>
              </a:rPr>
              <a:t>intended</a:t>
            </a:r>
            <a:r>
              <a:rPr lang="en-US" i="1" dirty="0">
                <a:solidFill>
                  <a:srgbClr val="333333"/>
                </a:solidFill>
                <a:latin typeface="Avenir Book" panose="02000503020000020003" pitchFamily="2" charset="0"/>
              </a:rPr>
              <a:t> to be rubbed, poured, sprinkled, or sprayed on, introduced into, or otherwise applied to the human body...for cleansing, beautifying, promoting attractiveness, or altering the appearance</a:t>
            </a:r>
            <a:r>
              <a:rPr lang="en-US" dirty="0">
                <a:solidFill>
                  <a:srgbClr val="333333"/>
                </a:solidFill>
                <a:latin typeface="Avenir Medium" panose="02000503020000020003" pitchFamily="2" charset="0"/>
              </a:rPr>
              <a:t>”</a:t>
            </a:r>
          </a:p>
          <a:p>
            <a:endParaRPr lang="en-US" dirty="0">
              <a:solidFill>
                <a:srgbClr val="333333"/>
              </a:solidFill>
              <a:latin typeface="Avenir Medium" panose="02000503020000020003" pitchFamily="2" charset="0"/>
            </a:endParaRPr>
          </a:p>
          <a:p>
            <a:pPr marL="0" indent="0">
              <a:buNone/>
            </a:pPr>
            <a:r>
              <a:rPr lang="en-US" dirty="0">
                <a:solidFill>
                  <a:srgbClr val="333333"/>
                </a:solidFill>
                <a:latin typeface="Avenir Medium" panose="02000503020000020003" pitchFamily="2" charset="0"/>
              </a:rPr>
              <a:t>   Loophole in the law...</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30</a:t>
            </a:fld>
            <a:endParaRPr lang="en-US"/>
          </a:p>
        </p:txBody>
      </p:sp>
    </p:spTree>
    <p:extLst>
      <p:ext uri="{BB962C8B-B14F-4D97-AF65-F5344CB8AC3E}">
        <p14:creationId xmlns:p14="http://schemas.microsoft.com/office/powerpoint/2010/main" val="2227413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958889"/>
            <a:ext cx="6669944" cy="1325563"/>
          </a:xfrm>
        </p:spPr>
        <p:txBody>
          <a:bodyPr/>
          <a:lstStyle/>
          <a:p>
            <a:pPr algn="ctr"/>
            <a:r>
              <a:rPr lang="en-US" dirty="0">
                <a:latin typeface="Avenir Medium" panose="02000503020000020003" pitchFamily="2" charset="0"/>
              </a:rPr>
              <a:t>Beauty: How It’s Defined</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645255" y="2284452"/>
            <a:ext cx="6669943" cy="3501799"/>
          </a:xfrm>
        </p:spPr>
        <p:txBody>
          <a:bodyPr>
            <a:normAutofit/>
          </a:bodyPr>
          <a:lstStyle/>
          <a:p>
            <a:pPr marL="457200" indent="-457200"/>
            <a:r>
              <a:rPr lang="en-US" dirty="0">
                <a:latin typeface="Avenir Medium" panose="02000503020000020003" pitchFamily="2" charset="0"/>
              </a:rPr>
              <a:t>”Young and flawless-looking”</a:t>
            </a:r>
          </a:p>
          <a:p>
            <a:pPr marL="457200" indent="-457200"/>
            <a:r>
              <a:rPr lang="en-US" dirty="0">
                <a:latin typeface="Avenir Medium" panose="02000503020000020003" pitchFamily="2" charset="0"/>
              </a:rPr>
              <a:t>Promoting an illusion of skin health.</a:t>
            </a:r>
          </a:p>
          <a:p>
            <a:pPr marL="457200" indent="-457200"/>
            <a:r>
              <a:rPr lang="en-US" dirty="0">
                <a:latin typeface="Avenir Medium" panose="02000503020000020003" pitchFamily="2" charset="0"/>
              </a:rPr>
              <a:t>Look and feel are emphasized.</a:t>
            </a:r>
          </a:p>
          <a:p>
            <a:pPr marL="457200" indent="-457200"/>
            <a:r>
              <a:rPr lang="en-US" dirty="0">
                <a:latin typeface="Avenir Medium" panose="02000503020000020003" pitchFamily="2" charset="0"/>
              </a:rPr>
              <a:t>Skin function is ignored.</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a:t>Bexi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31</a:t>
            </a:fld>
            <a:endParaRPr lang="en-US"/>
          </a:p>
        </p:txBody>
      </p:sp>
      <p:pic>
        <p:nvPicPr>
          <p:cNvPr id="4" name="Picture 3" descr="Close-up of a person's face&#10;&#10;Description automatically generated">
            <a:extLst>
              <a:ext uri="{FF2B5EF4-FFF2-40B4-BE49-F238E27FC236}">
                <a16:creationId xmlns:a16="http://schemas.microsoft.com/office/drawing/2014/main" id="{5321D16E-AE1E-D640-450A-0DB1F98891CB}"/>
              </a:ext>
            </a:extLst>
          </p:cNvPr>
          <p:cNvPicPr>
            <a:picLocks noChangeAspect="1"/>
          </p:cNvPicPr>
          <p:nvPr/>
        </p:nvPicPr>
        <p:blipFill>
          <a:blip r:embed="rId3"/>
          <a:stretch>
            <a:fillRect/>
          </a:stretch>
        </p:blipFill>
        <p:spPr>
          <a:xfrm>
            <a:off x="7829550" y="557545"/>
            <a:ext cx="3826110" cy="5732933"/>
          </a:xfrm>
          <a:prstGeom prst="rect">
            <a:avLst/>
          </a:prstGeom>
        </p:spPr>
      </p:pic>
    </p:spTree>
    <p:extLst>
      <p:ext uri="{BB962C8B-B14F-4D97-AF65-F5344CB8AC3E}">
        <p14:creationId xmlns:p14="http://schemas.microsoft.com/office/powerpoint/2010/main" val="124646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466491"/>
            <a:ext cx="10901488" cy="1439973"/>
          </a:xfrm>
        </p:spPr>
        <p:txBody>
          <a:bodyPr>
            <a:normAutofit/>
          </a:bodyPr>
          <a:lstStyle/>
          <a:p>
            <a:pPr algn="ctr"/>
            <a:r>
              <a:rPr lang="en-US" dirty="0">
                <a:latin typeface="Avenir Medium" panose="02000503020000020003" pitchFamily="2" charset="0"/>
              </a:rPr>
              <a:t>“Young &amp; Flawless-looking”,</a:t>
            </a:r>
            <a:br>
              <a:rPr lang="en-US" dirty="0">
                <a:latin typeface="Avenir Medium" panose="02000503020000020003" pitchFamily="2" charset="0"/>
              </a:rPr>
            </a:br>
            <a:r>
              <a:rPr lang="en-US" dirty="0">
                <a:latin typeface="Avenir Medium" panose="02000503020000020003" pitchFamily="2" charset="0"/>
              </a:rPr>
              <a:t>An Unrealistic Definition Of Beauty.</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645256" y="2839228"/>
            <a:ext cx="6474002" cy="2020791"/>
          </a:xfrm>
        </p:spPr>
        <p:txBody>
          <a:bodyPr>
            <a:normAutofit fontScale="92500" lnSpcReduction="10000"/>
          </a:bodyPr>
          <a:lstStyle/>
          <a:p>
            <a:pPr marL="457200" indent="-457200"/>
            <a:r>
              <a:rPr lang="en-US" dirty="0">
                <a:latin typeface="Avenir Medium" panose="02000503020000020003" pitchFamily="2" charset="0"/>
              </a:rPr>
              <a:t>Aging is inevitable &amp; natural.</a:t>
            </a:r>
          </a:p>
          <a:p>
            <a:pPr marL="457200" indent="-457200"/>
            <a:r>
              <a:rPr lang="en-US" dirty="0">
                <a:latin typeface="Avenir Medium" panose="02000503020000020003" pitchFamily="2" charset="0"/>
              </a:rPr>
              <a:t>Going against aging</a:t>
            </a:r>
            <a:br>
              <a:rPr lang="en-US" dirty="0">
                <a:latin typeface="Avenir Medium" panose="02000503020000020003" pitchFamily="2" charset="0"/>
              </a:rPr>
            </a:br>
            <a:r>
              <a:rPr lang="en-US" dirty="0">
                <a:latin typeface="Avenir Medium" panose="02000503020000020003" pitchFamily="2" charset="0"/>
              </a:rPr>
              <a:t>is going against your biology.</a:t>
            </a:r>
          </a:p>
          <a:p>
            <a:pPr marL="457200" indent="-457200"/>
            <a:r>
              <a:rPr lang="en-US" dirty="0">
                <a:latin typeface="Avenir Medium" panose="02000503020000020003" pitchFamily="2" charset="0"/>
              </a:rPr>
              <a:t>You’re starting a war against yourself, anti-self, auto-immune.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32</a:t>
            </a:fld>
            <a:endParaRPr lang="en-US"/>
          </a:p>
        </p:txBody>
      </p:sp>
      <p:pic>
        <p:nvPicPr>
          <p:cNvPr id="9" name="Picture 8" descr="A picture containing outdoor, green, plant, surrounded&#10;&#10;Description automatically generated">
            <a:extLst>
              <a:ext uri="{FF2B5EF4-FFF2-40B4-BE49-F238E27FC236}">
                <a16:creationId xmlns:a16="http://schemas.microsoft.com/office/drawing/2014/main" id="{D7BFF745-ED7C-428A-BA32-A01BF1FECE52}"/>
              </a:ext>
            </a:extLst>
          </p:cNvPr>
          <p:cNvPicPr>
            <a:picLocks noChangeAspect="1"/>
          </p:cNvPicPr>
          <p:nvPr/>
        </p:nvPicPr>
        <p:blipFill>
          <a:blip r:embed="rId3"/>
          <a:stretch>
            <a:fillRect/>
          </a:stretch>
        </p:blipFill>
        <p:spPr>
          <a:xfrm>
            <a:off x="7650839" y="2009141"/>
            <a:ext cx="3895905" cy="3895905"/>
          </a:xfrm>
          <a:prstGeom prst="rect">
            <a:avLst/>
          </a:prstGeom>
        </p:spPr>
      </p:pic>
    </p:spTree>
    <p:extLst>
      <p:ext uri="{BB962C8B-B14F-4D97-AF65-F5344CB8AC3E}">
        <p14:creationId xmlns:p14="http://schemas.microsoft.com/office/powerpoint/2010/main" val="288111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502116"/>
            <a:ext cx="10901488" cy="1439973"/>
          </a:xfrm>
        </p:spPr>
        <p:txBody>
          <a:bodyPr>
            <a:normAutofit/>
          </a:bodyPr>
          <a:lstStyle/>
          <a:p>
            <a:pPr algn="ctr"/>
            <a:r>
              <a:rPr lang="en-US" dirty="0">
                <a:latin typeface="Avenir Medium" panose="02000503020000020003" pitchFamily="2" charset="0"/>
              </a:rPr>
              <a:t>“Young &amp; Flawless-looking”</a:t>
            </a:r>
            <a:br>
              <a:rPr lang="en-US" dirty="0">
                <a:latin typeface="Avenir Medium" panose="02000503020000020003" pitchFamily="2" charset="0"/>
              </a:rPr>
            </a:br>
            <a:r>
              <a:rPr lang="en-US" dirty="0">
                <a:latin typeface="Avenir Medium" panose="02000503020000020003" pitchFamily="2" charset="0"/>
              </a:rPr>
              <a:t>Does Not Benefit You.</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5373599" y="2193740"/>
            <a:ext cx="6474002" cy="2020791"/>
          </a:xfrm>
        </p:spPr>
        <p:txBody>
          <a:bodyPr>
            <a:normAutofit/>
          </a:bodyPr>
          <a:lstStyle/>
          <a:p>
            <a:pPr marL="342900" indent="-342900"/>
            <a:r>
              <a:rPr lang="en-US" dirty="0">
                <a:latin typeface="Avenir Medium" panose="02000503020000020003" pitchFamily="2" charset="0"/>
              </a:rPr>
              <a:t>It creates insecurity and cycles of addiction and disconnection.</a:t>
            </a:r>
          </a:p>
          <a:p>
            <a:pPr marL="342900" indent="-342900"/>
            <a:r>
              <a:rPr lang="en-US" dirty="0">
                <a:latin typeface="Avenir Medium" panose="02000503020000020003" pitchFamily="2" charset="0"/>
              </a:rPr>
              <a:t>For example, using anti-aging creams to remove wrinkles.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33</a:t>
            </a:fld>
            <a:endParaRPr lang="en-US"/>
          </a:p>
        </p:txBody>
      </p:sp>
      <p:pic>
        <p:nvPicPr>
          <p:cNvPr id="4" name="Picture 3" descr="A person standing in front of a clock&#10;&#10;Description automatically generated with low confidence">
            <a:extLst>
              <a:ext uri="{FF2B5EF4-FFF2-40B4-BE49-F238E27FC236}">
                <a16:creationId xmlns:a16="http://schemas.microsoft.com/office/drawing/2014/main" id="{1CE35CA8-F76A-B8B2-92E8-3A2AB41A9A30}"/>
              </a:ext>
            </a:extLst>
          </p:cNvPr>
          <p:cNvPicPr>
            <a:picLocks noChangeAspect="1"/>
          </p:cNvPicPr>
          <p:nvPr/>
        </p:nvPicPr>
        <p:blipFill rotWithShape="1">
          <a:blip r:embed="rId3"/>
          <a:srcRect t="2019" r="32108" b="-2019"/>
          <a:stretch/>
        </p:blipFill>
        <p:spPr>
          <a:xfrm>
            <a:off x="944417" y="2155622"/>
            <a:ext cx="3969704" cy="3898048"/>
          </a:xfrm>
          <a:prstGeom prst="rect">
            <a:avLst/>
          </a:prstGeom>
        </p:spPr>
      </p:pic>
    </p:spTree>
    <p:extLst>
      <p:ext uri="{BB962C8B-B14F-4D97-AF65-F5344CB8AC3E}">
        <p14:creationId xmlns:p14="http://schemas.microsoft.com/office/powerpoint/2010/main" val="2894202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466491"/>
            <a:ext cx="10901488" cy="1439973"/>
          </a:xfrm>
        </p:spPr>
        <p:txBody>
          <a:bodyPr>
            <a:normAutofit/>
          </a:bodyPr>
          <a:lstStyle/>
          <a:p>
            <a:pPr algn="ctr"/>
            <a:r>
              <a:rPr lang="en-US" dirty="0">
                <a:latin typeface="Avenir Medium" panose="02000503020000020003" pitchFamily="2" charset="0"/>
              </a:rPr>
              <a:t>“Young &amp; Flawless-looking”</a:t>
            </a:r>
            <a:br>
              <a:rPr lang="en-US" dirty="0">
                <a:latin typeface="Avenir Medium" panose="02000503020000020003" pitchFamily="2" charset="0"/>
              </a:rPr>
            </a:br>
            <a:r>
              <a:rPr lang="en-US" dirty="0">
                <a:latin typeface="Avenir Medium" panose="02000503020000020003" pitchFamily="2" charset="0"/>
              </a:rPr>
              <a:t>Pits You Against You.</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645255" y="2306557"/>
            <a:ext cx="6474002" cy="3329659"/>
          </a:xfrm>
        </p:spPr>
        <p:txBody>
          <a:bodyPr>
            <a:normAutofit/>
          </a:bodyPr>
          <a:lstStyle/>
          <a:p>
            <a:pPr marL="342900" indent="-342900"/>
            <a:r>
              <a:rPr lang="en-US" dirty="0">
                <a:latin typeface="Avenir Medium" panose="02000503020000020003" pitchFamily="2" charset="0"/>
              </a:rPr>
              <a:t>Sjogren’s is you attacking you.</a:t>
            </a:r>
          </a:p>
          <a:p>
            <a:pPr marL="342900" indent="-342900"/>
            <a:r>
              <a:rPr lang="en-US" dirty="0">
                <a:latin typeface="Avenir Medium" panose="02000503020000020003" pitchFamily="2" charset="0"/>
              </a:rPr>
              <a:t>Management of Sjogren’s requires forming habits to help you stop attacking yourself.</a:t>
            </a:r>
          </a:p>
          <a:p>
            <a:pPr marL="342900" indent="-342900"/>
            <a:r>
              <a:rPr lang="en-US" dirty="0">
                <a:latin typeface="Avenir Medium" panose="02000503020000020003" pitchFamily="2" charset="0"/>
              </a:rPr>
              <a:t>How much does it help to attack yourself with your thoughts and skincare products?</a:t>
            </a:r>
          </a:p>
          <a:p>
            <a:pPr marL="342900" indent="-342900"/>
            <a:endParaRPr lang="en-US" dirty="0">
              <a:latin typeface="Avenir Medium" panose="02000503020000020003" pitchFamily="2" charset="0"/>
            </a:endParaRP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34</a:t>
            </a:fld>
            <a:endParaRPr lang="en-US"/>
          </a:p>
        </p:txBody>
      </p:sp>
      <p:pic>
        <p:nvPicPr>
          <p:cNvPr id="5" name="Picture 4" descr="A picture containing text, book&#10;&#10;Description automatically generated">
            <a:extLst>
              <a:ext uri="{FF2B5EF4-FFF2-40B4-BE49-F238E27FC236}">
                <a16:creationId xmlns:a16="http://schemas.microsoft.com/office/drawing/2014/main" id="{901887D7-BB2A-03C1-AC24-262D0DBC403A}"/>
              </a:ext>
            </a:extLst>
          </p:cNvPr>
          <p:cNvPicPr>
            <a:picLocks noChangeAspect="1"/>
          </p:cNvPicPr>
          <p:nvPr/>
        </p:nvPicPr>
        <p:blipFill>
          <a:blip r:embed="rId3"/>
          <a:stretch>
            <a:fillRect/>
          </a:stretch>
        </p:blipFill>
        <p:spPr>
          <a:xfrm>
            <a:off x="7238250" y="2054425"/>
            <a:ext cx="3798907" cy="3946916"/>
          </a:xfrm>
          <a:prstGeom prst="rect">
            <a:avLst/>
          </a:prstGeom>
        </p:spPr>
      </p:pic>
    </p:spTree>
    <p:extLst>
      <p:ext uri="{BB962C8B-B14F-4D97-AF65-F5344CB8AC3E}">
        <p14:creationId xmlns:p14="http://schemas.microsoft.com/office/powerpoint/2010/main" val="1184341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1233081" y="466492"/>
            <a:ext cx="10901488" cy="905290"/>
          </a:xfrm>
        </p:spPr>
        <p:txBody>
          <a:bodyPr>
            <a:normAutofit/>
          </a:bodyPr>
          <a:lstStyle/>
          <a:p>
            <a:r>
              <a:rPr lang="en-US" dirty="0" err="1">
                <a:solidFill>
                  <a:srgbClr val="877DFF"/>
                </a:solidFill>
                <a:latin typeface="Avenir Medium" panose="02000503020000020003" pitchFamily="2" charset="0"/>
              </a:rPr>
              <a:t>Bexi</a:t>
            </a:r>
            <a:r>
              <a:rPr lang="en-US" dirty="0">
                <a:solidFill>
                  <a:srgbClr val="877DFF"/>
                </a:solidFill>
                <a:latin typeface="Avenir Medium" panose="02000503020000020003" pitchFamily="2" charset="0"/>
              </a:rPr>
              <a:t> Sez...</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4670006" y="1501702"/>
            <a:ext cx="6691815" cy="4734327"/>
          </a:xfrm>
        </p:spPr>
        <p:txBody>
          <a:bodyPr>
            <a:noAutofit/>
          </a:bodyPr>
          <a:lstStyle/>
          <a:p>
            <a:pPr marL="0" indent="0">
              <a:buNone/>
            </a:pPr>
            <a:r>
              <a:rPr lang="en-US" sz="2200" dirty="0">
                <a:solidFill>
                  <a:srgbClr val="00B400"/>
                </a:solidFill>
                <a:latin typeface="Avenir Medium" panose="02000503020000020003" pitchFamily="2" charset="0"/>
              </a:rPr>
              <a:t>Anyone can put anything in a jar and legally sell it as skincare. (US)</a:t>
            </a:r>
          </a:p>
          <a:p>
            <a:pPr marL="0" indent="0">
              <a:buNone/>
            </a:pPr>
            <a:endParaRPr lang="en-US" sz="1000" dirty="0">
              <a:solidFill>
                <a:srgbClr val="00B400"/>
              </a:solidFill>
              <a:latin typeface="Avenir Medium" panose="02000503020000020003" pitchFamily="2" charset="0"/>
            </a:endParaRPr>
          </a:p>
          <a:p>
            <a:pPr marL="0" indent="0">
              <a:buNone/>
            </a:pPr>
            <a:r>
              <a:rPr lang="en-US" sz="2200" dirty="0">
                <a:solidFill>
                  <a:srgbClr val="00B400"/>
                </a:solidFill>
                <a:latin typeface="Avenir Medium" panose="02000503020000020003" pitchFamily="2" charset="0"/>
              </a:rPr>
              <a:t>“Young and flawless-looking” is an unsustainable and destructive definition of beauty.</a:t>
            </a:r>
          </a:p>
          <a:p>
            <a:pPr marL="0" indent="0">
              <a:buNone/>
            </a:pPr>
            <a:endParaRPr lang="en-US" sz="1000" dirty="0">
              <a:solidFill>
                <a:srgbClr val="00B400"/>
              </a:solidFill>
              <a:latin typeface="Avenir Medium" panose="02000503020000020003" pitchFamily="2" charset="0"/>
            </a:endParaRPr>
          </a:p>
          <a:p>
            <a:pPr marL="0" indent="0">
              <a:buNone/>
            </a:pPr>
            <a:r>
              <a:rPr lang="en-US" sz="2200" dirty="0">
                <a:solidFill>
                  <a:srgbClr val="00B400"/>
                </a:solidFill>
                <a:latin typeface="Avenir Medium" panose="02000503020000020003" pitchFamily="2" charset="0"/>
              </a:rPr>
              <a:t>Invest your time, money, and energy in skin care that supports you and your long-term health.</a:t>
            </a:r>
          </a:p>
          <a:p>
            <a:pPr marL="0" indent="0">
              <a:buNone/>
            </a:pPr>
            <a:endParaRPr lang="en-US" sz="1000" dirty="0">
              <a:solidFill>
                <a:srgbClr val="00B400"/>
              </a:solidFill>
              <a:latin typeface="Avenir Medium" panose="02000503020000020003" pitchFamily="2" charset="0"/>
            </a:endParaRPr>
          </a:p>
          <a:p>
            <a:pPr marL="0" indent="0">
              <a:buNone/>
            </a:pPr>
            <a:r>
              <a:rPr lang="en-US" sz="2200" dirty="0">
                <a:solidFill>
                  <a:srgbClr val="00B400"/>
                </a:solidFill>
                <a:latin typeface="Avenir Medium" panose="02000503020000020003" pitchFamily="2" charset="0"/>
              </a:rPr>
              <a:t>Strive for lasting beauty, beauty that is functional</a:t>
            </a:r>
            <a:br>
              <a:rPr lang="en-US" sz="2200" dirty="0">
                <a:solidFill>
                  <a:srgbClr val="00B400"/>
                </a:solidFill>
                <a:latin typeface="Avenir Medium" panose="02000503020000020003" pitchFamily="2" charset="0"/>
              </a:rPr>
            </a:br>
            <a:r>
              <a:rPr lang="en-US" sz="2200" dirty="0">
                <a:solidFill>
                  <a:srgbClr val="00B400"/>
                </a:solidFill>
                <a:latin typeface="Avenir Medium" panose="02000503020000020003" pitchFamily="2" charset="0"/>
              </a:rPr>
              <a:t>and endures at every age.</a:t>
            </a:r>
          </a:p>
          <a:p>
            <a:pPr marL="0" indent="0">
              <a:buNone/>
            </a:pPr>
            <a:endParaRPr lang="en-US" sz="1000" dirty="0">
              <a:solidFill>
                <a:srgbClr val="00B400"/>
              </a:solidFill>
              <a:latin typeface="Avenir Medium" panose="02000503020000020003" pitchFamily="2" charset="0"/>
            </a:endParaRPr>
          </a:p>
          <a:p>
            <a:pPr marL="0" indent="0" algn="ctr">
              <a:buNone/>
            </a:pPr>
            <a:r>
              <a:rPr lang="en-US" dirty="0">
                <a:solidFill>
                  <a:srgbClr val="877DFF"/>
                </a:solidFill>
                <a:latin typeface="Avenir Medium" panose="02000503020000020003" pitchFamily="2" charset="0"/>
              </a:rPr>
              <a:t>Beautiful skin is healthy, functional skin.</a:t>
            </a:r>
            <a:endParaRPr lang="en-US" dirty="0">
              <a:solidFill>
                <a:srgbClr val="000000"/>
              </a:solidFill>
              <a:latin typeface="Avenir Medium" panose="02000503020000020003" pitchFamily="2" charset="0"/>
            </a:endParaRP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35</a:t>
            </a:fld>
            <a:endParaRPr lang="en-US" dirty="0"/>
          </a:p>
        </p:txBody>
      </p:sp>
      <p:pic>
        <p:nvPicPr>
          <p:cNvPr id="5" name="Picture 4" descr="A person with black hair&#10;&#10;Description automatically generated with low confidence">
            <a:extLst>
              <a:ext uri="{FF2B5EF4-FFF2-40B4-BE49-F238E27FC236}">
                <a16:creationId xmlns:a16="http://schemas.microsoft.com/office/drawing/2014/main" id="{962E8EE5-25E8-3FFC-C460-02F33F800FA3}"/>
              </a:ext>
            </a:extLst>
          </p:cNvPr>
          <p:cNvPicPr>
            <a:picLocks noChangeAspect="1"/>
          </p:cNvPicPr>
          <p:nvPr/>
        </p:nvPicPr>
        <p:blipFill>
          <a:blip r:embed="rId3"/>
          <a:stretch>
            <a:fillRect/>
          </a:stretch>
        </p:blipFill>
        <p:spPr>
          <a:xfrm>
            <a:off x="995722" y="1371781"/>
            <a:ext cx="3267634" cy="4598891"/>
          </a:xfrm>
          <a:prstGeom prst="rect">
            <a:avLst/>
          </a:prstGeom>
        </p:spPr>
      </p:pic>
    </p:spTree>
    <p:extLst>
      <p:ext uri="{BB962C8B-B14F-4D97-AF65-F5344CB8AC3E}">
        <p14:creationId xmlns:p14="http://schemas.microsoft.com/office/powerpoint/2010/main" val="3604174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5A7D8A-EB45-46D6-330A-0E190C2E00A5}"/>
              </a:ext>
            </a:extLst>
          </p:cNvPr>
          <p:cNvGrpSpPr/>
          <p:nvPr/>
        </p:nvGrpSpPr>
        <p:grpSpPr>
          <a:xfrm>
            <a:off x="664266" y="-109870"/>
            <a:ext cx="10477500" cy="6991350"/>
            <a:chOff x="2209800" y="843597"/>
            <a:chExt cx="7772400" cy="5170805"/>
          </a:xfrm>
        </p:grpSpPr>
        <p:pic>
          <p:nvPicPr>
            <p:cNvPr id="5" name="Picture 4" descr="A picture containing map&#10;&#10;Description automatically generated">
              <a:extLst>
                <a:ext uri="{FF2B5EF4-FFF2-40B4-BE49-F238E27FC236}">
                  <a16:creationId xmlns:a16="http://schemas.microsoft.com/office/drawing/2014/main" id="{585A13DA-860D-0580-4D28-19718D2B56D0}"/>
                </a:ext>
              </a:extLst>
            </p:cNvPr>
            <p:cNvPicPr>
              <a:picLocks noChangeAspect="1"/>
            </p:cNvPicPr>
            <p:nvPr/>
          </p:nvPicPr>
          <p:blipFill>
            <a:blip r:embed="rId3"/>
            <a:stretch>
              <a:fillRect/>
            </a:stretch>
          </p:blipFill>
          <p:spPr>
            <a:xfrm>
              <a:off x="2209800" y="843597"/>
              <a:ext cx="7772400" cy="5170805"/>
            </a:xfrm>
            <a:prstGeom prst="rect">
              <a:avLst/>
            </a:prstGeom>
          </p:spPr>
        </p:pic>
        <p:sp>
          <p:nvSpPr>
            <p:cNvPr id="8" name="Rectangle 7">
              <a:extLst>
                <a:ext uri="{FF2B5EF4-FFF2-40B4-BE49-F238E27FC236}">
                  <a16:creationId xmlns:a16="http://schemas.microsoft.com/office/drawing/2014/main" id="{D7A89727-B0AF-34F8-8111-E8F2115C0E94}"/>
                </a:ext>
              </a:extLst>
            </p:cNvPr>
            <p:cNvSpPr/>
            <p:nvPr/>
          </p:nvSpPr>
          <p:spPr>
            <a:xfrm>
              <a:off x="5124450" y="3076574"/>
              <a:ext cx="1676400"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168321"/>
            <a:ext cx="10901488" cy="1264031"/>
          </a:xfrm>
        </p:spPr>
        <p:txBody>
          <a:bodyPr>
            <a:normAutofit/>
          </a:bodyPr>
          <a:lstStyle/>
          <a:p>
            <a:pPr algn="ctr"/>
            <a:r>
              <a:rPr lang="en-US" dirty="0">
                <a:latin typeface="Avenir Medium" panose="02000503020000020003" pitchFamily="2" charset="0"/>
              </a:rPr>
              <a:t>A Different Approach To Skin Care</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0" y="5306075"/>
            <a:ext cx="12192000" cy="796551"/>
          </a:xfrm>
        </p:spPr>
        <p:txBody>
          <a:bodyPr anchor="ctr">
            <a:normAutofit/>
          </a:bodyPr>
          <a:lstStyle/>
          <a:p>
            <a:pPr marL="0" indent="0" algn="ctr">
              <a:buNone/>
            </a:pPr>
            <a:r>
              <a:rPr lang="en-US" dirty="0">
                <a:solidFill>
                  <a:srgbClr val="333333"/>
                </a:solidFill>
                <a:latin typeface="Avenir Medium" panose="02000503020000020003" pitchFamily="2" charset="0"/>
              </a:rPr>
              <a:t>Does your skincare product / ritual / habit support long-term health?</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36</a:t>
            </a:fld>
            <a:endParaRPr lang="en-US"/>
          </a:p>
        </p:txBody>
      </p:sp>
    </p:spTree>
    <p:extLst>
      <p:ext uri="{BB962C8B-B14F-4D97-AF65-F5344CB8AC3E}">
        <p14:creationId xmlns:p14="http://schemas.microsoft.com/office/powerpoint/2010/main" val="1865975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5" y="370200"/>
            <a:ext cx="10901488" cy="1264031"/>
          </a:xfrm>
        </p:spPr>
        <p:txBody>
          <a:bodyPr>
            <a:normAutofit fontScale="90000"/>
          </a:bodyPr>
          <a:lstStyle/>
          <a:p>
            <a:pPr algn="ctr"/>
            <a:r>
              <a:rPr lang="en-US" dirty="0">
                <a:latin typeface="Avenir Medium" panose="02000503020000020003" pitchFamily="2" charset="0"/>
              </a:rPr>
              <a:t>Your Body Is Self-Healing...</a:t>
            </a:r>
            <a:br>
              <a:rPr lang="en-US" dirty="0">
                <a:latin typeface="Avenir Medium" panose="02000503020000020003" pitchFamily="2" charset="0"/>
              </a:rPr>
            </a:br>
            <a:r>
              <a:rPr lang="en-US" dirty="0">
                <a:latin typeface="Avenir Medium" panose="02000503020000020003" pitchFamily="2" charset="0"/>
              </a:rPr>
              <a:t>If Given The Right Components.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95250" y="635635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37</a:t>
            </a:fld>
            <a:endParaRPr lang="en-US"/>
          </a:p>
        </p:txBody>
      </p:sp>
      <p:pic>
        <p:nvPicPr>
          <p:cNvPr id="12" name="Picture 11" descr="A picture containing indoor&#10;&#10;Description automatically generated">
            <a:extLst>
              <a:ext uri="{FF2B5EF4-FFF2-40B4-BE49-F238E27FC236}">
                <a16:creationId xmlns:a16="http://schemas.microsoft.com/office/drawing/2014/main" id="{6D27FAFD-C447-ED1A-4927-814A6C39BE7E}"/>
              </a:ext>
            </a:extLst>
          </p:cNvPr>
          <p:cNvPicPr>
            <a:picLocks noChangeAspect="1"/>
          </p:cNvPicPr>
          <p:nvPr/>
        </p:nvPicPr>
        <p:blipFill>
          <a:blip r:embed="rId3"/>
          <a:stretch>
            <a:fillRect/>
          </a:stretch>
        </p:blipFill>
        <p:spPr>
          <a:xfrm>
            <a:off x="5571276" y="2779557"/>
            <a:ext cx="5596253" cy="3322775"/>
          </a:xfrm>
          <a:prstGeom prst="rect">
            <a:avLst/>
          </a:prstGeom>
        </p:spPr>
      </p:pic>
      <p:sp>
        <p:nvSpPr>
          <p:cNvPr id="16" name="Content Placeholder 2">
            <a:extLst>
              <a:ext uri="{FF2B5EF4-FFF2-40B4-BE49-F238E27FC236}">
                <a16:creationId xmlns:a16="http://schemas.microsoft.com/office/drawing/2014/main" id="{3692BD0E-9509-81BF-485B-D4E23A232769}"/>
              </a:ext>
            </a:extLst>
          </p:cNvPr>
          <p:cNvSpPr>
            <a:spLocks noGrp="1"/>
          </p:cNvSpPr>
          <p:nvPr>
            <p:ph idx="1"/>
          </p:nvPr>
        </p:nvSpPr>
        <p:spPr>
          <a:xfrm>
            <a:off x="838200" y="1575881"/>
            <a:ext cx="9623961" cy="4526745"/>
          </a:xfrm>
        </p:spPr>
        <p:txBody>
          <a:bodyPr anchor="ctr">
            <a:normAutofit lnSpcReduction="10000"/>
          </a:bodyPr>
          <a:lstStyle/>
          <a:p>
            <a:r>
              <a:rPr lang="en-US" dirty="0">
                <a:solidFill>
                  <a:srgbClr val="877DFF"/>
                </a:solidFill>
                <a:latin typeface="Avenir Medium" panose="02000503020000020003" pitchFamily="2" charset="0"/>
              </a:rPr>
              <a:t>Whole foods, water &amp; hydration</a:t>
            </a:r>
          </a:p>
          <a:p>
            <a:r>
              <a:rPr lang="en-US" dirty="0">
                <a:solidFill>
                  <a:srgbClr val="333333"/>
                </a:solidFill>
                <a:latin typeface="Avenir Medium" panose="02000503020000020003" pitchFamily="2" charset="0"/>
              </a:rPr>
              <a:t>Connection (with yourself, others, &amp; Nature)</a:t>
            </a:r>
          </a:p>
          <a:p>
            <a:r>
              <a:rPr lang="en-US" dirty="0">
                <a:solidFill>
                  <a:srgbClr val="333333"/>
                </a:solidFill>
                <a:latin typeface="Avenir Medium" panose="02000503020000020003" pitchFamily="2" charset="0"/>
              </a:rPr>
              <a:t>Self-acceptance / love</a:t>
            </a:r>
          </a:p>
          <a:p>
            <a:r>
              <a:rPr lang="en-US" dirty="0">
                <a:solidFill>
                  <a:srgbClr val="333333"/>
                </a:solidFill>
                <a:latin typeface="Avenir Medium" panose="02000503020000020003" pitchFamily="2" charset="0"/>
              </a:rPr>
              <a:t>Time / Patience</a:t>
            </a:r>
          </a:p>
          <a:p>
            <a:r>
              <a:rPr lang="en-US" dirty="0">
                <a:solidFill>
                  <a:srgbClr val="333333"/>
                </a:solidFill>
                <a:latin typeface="Avenir Medium" panose="02000503020000020003" pitchFamily="2" charset="0"/>
              </a:rPr>
              <a:t>Mindfulness</a:t>
            </a:r>
          </a:p>
          <a:p>
            <a:r>
              <a:rPr lang="en-US" dirty="0">
                <a:solidFill>
                  <a:srgbClr val="333333"/>
                </a:solidFill>
                <a:latin typeface="Avenir Medium" panose="02000503020000020003" pitchFamily="2" charset="0"/>
              </a:rPr>
              <a:t>Some drugs</a:t>
            </a:r>
          </a:p>
          <a:p>
            <a:r>
              <a:rPr lang="en-US" dirty="0">
                <a:solidFill>
                  <a:srgbClr val="333333"/>
                </a:solidFill>
                <a:latin typeface="Avenir Medium" panose="02000503020000020003" pitchFamily="2" charset="0"/>
              </a:rPr>
              <a:t>Movement</a:t>
            </a:r>
          </a:p>
          <a:p>
            <a:r>
              <a:rPr lang="en-US" dirty="0">
                <a:solidFill>
                  <a:srgbClr val="333333"/>
                </a:solidFill>
                <a:latin typeface="Avenir Medium" panose="02000503020000020003" pitchFamily="2" charset="0"/>
              </a:rPr>
              <a:t>Massage </a:t>
            </a:r>
          </a:p>
          <a:p>
            <a:r>
              <a:rPr lang="en-US" dirty="0">
                <a:solidFill>
                  <a:srgbClr val="333333"/>
                </a:solidFill>
                <a:latin typeface="Avenir Medium" panose="02000503020000020003" pitchFamily="2" charset="0"/>
              </a:rPr>
              <a:t>Rest</a:t>
            </a:r>
          </a:p>
        </p:txBody>
      </p:sp>
    </p:spTree>
    <p:extLst>
      <p:ext uri="{BB962C8B-B14F-4D97-AF65-F5344CB8AC3E}">
        <p14:creationId xmlns:p14="http://schemas.microsoft.com/office/powerpoint/2010/main" val="2799250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308307"/>
            <a:ext cx="10901488" cy="1264031"/>
          </a:xfrm>
        </p:spPr>
        <p:txBody>
          <a:bodyPr>
            <a:normAutofit fontScale="90000"/>
          </a:bodyPr>
          <a:lstStyle/>
          <a:p>
            <a:pPr algn="ctr"/>
            <a:r>
              <a:rPr lang="en-US" dirty="0">
                <a:latin typeface="Avenir Medium" panose="02000503020000020003" pitchFamily="2" charset="0"/>
              </a:rPr>
              <a:t>Whole Foods (</a:t>
            </a:r>
            <a:r>
              <a:rPr lang="en-US" i="1" u="sng" dirty="0">
                <a:latin typeface="Avenir Medium" panose="02000503020000020003" pitchFamily="2" charset="0"/>
              </a:rPr>
              <a:t>NOT</a:t>
            </a:r>
            <a:r>
              <a:rPr lang="en-US" dirty="0">
                <a:latin typeface="Avenir Medium" panose="02000503020000020003" pitchFamily="2" charset="0"/>
              </a:rPr>
              <a:t> The Grocery Store):</a:t>
            </a:r>
            <a:br>
              <a:rPr lang="en-US" dirty="0">
                <a:latin typeface="Avenir Medium" panose="02000503020000020003" pitchFamily="2" charset="0"/>
              </a:rPr>
            </a:br>
            <a:r>
              <a:rPr lang="en-US" dirty="0">
                <a:latin typeface="Avenir Medium" panose="02000503020000020003" pitchFamily="2" charset="0"/>
              </a:rPr>
              <a:t>Minimally Processed Food </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1139422" y="6356349"/>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38</a:t>
            </a:fld>
            <a:endParaRPr lang="en-US" dirty="0"/>
          </a:p>
        </p:txBody>
      </p:sp>
      <p:pic>
        <p:nvPicPr>
          <p:cNvPr id="3" name="Picture 2" descr="A picture containing indoor, vegetable&#10;&#10;Description automatically generated">
            <a:extLst>
              <a:ext uri="{FF2B5EF4-FFF2-40B4-BE49-F238E27FC236}">
                <a16:creationId xmlns:a16="http://schemas.microsoft.com/office/drawing/2014/main" id="{FDA06827-A251-CDD2-A4CE-4218F1A1210D}"/>
              </a:ext>
            </a:extLst>
          </p:cNvPr>
          <p:cNvPicPr>
            <a:picLocks noChangeAspect="1"/>
          </p:cNvPicPr>
          <p:nvPr/>
        </p:nvPicPr>
        <p:blipFill>
          <a:blip r:embed="rId3"/>
          <a:stretch>
            <a:fillRect/>
          </a:stretch>
        </p:blipFill>
        <p:spPr>
          <a:xfrm>
            <a:off x="670389" y="1765442"/>
            <a:ext cx="5052866" cy="4487743"/>
          </a:xfrm>
          <a:prstGeom prst="rect">
            <a:avLst/>
          </a:prstGeom>
        </p:spPr>
      </p:pic>
      <p:sp>
        <p:nvSpPr>
          <p:cNvPr id="5" name="Content Placeholder 2">
            <a:extLst>
              <a:ext uri="{FF2B5EF4-FFF2-40B4-BE49-F238E27FC236}">
                <a16:creationId xmlns:a16="http://schemas.microsoft.com/office/drawing/2014/main" id="{0A030C88-B973-AF3F-86CA-70BCD9490FB1}"/>
              </a:ext>
            </a:extLst>
          </p:cNvPr>
          <p:cNvSpPr>
            <a:spLocks noGrp="1"/>
          </p:cNvSpPr>
          <p:nvPr>
            <p:ph idx="1"/>
          </p:nvPr>
        </p:nvSpPr>
        <p:spPr>
          <a:xfrm>
            <a:off x="6096000" y="1595842"/>
            <a:ext cx="5450744" cy="4079273"/>
          </a:xfrm>
        </p:spPr>
        <p:txBody>
          <a:bodyPr anchor="ctr">
            <a:normAutofit/>
          </a:bodyPr>
          <a:lstStyle/>
          <a:p>
            <a:pPr marL="0" indent="0">
              <a:buNone/>
            </a:pPr>
            <a:r>
              <a:rPr lang="en-US" dirty="0">
                <a:solidFill>
                  <a:srgbClr val="333333"/>
                </a:solidFill>
                <a:latin typeface="Avenir Medium" panose="02000503020000020003" pitchFamily="2" charset="0"/>
              </a:rPr>
              <a:t>Animal milk (cows, sheep, goats)</a:t>
            </a:r>
            <a:br>
              <a:rPr lang="en-US" dirty="0">
                <a:solidFill>
                  <a:srgbClr val="333333"/>
                </a:solidFill>
                <a:latin typeface="Avenir Medium" panose="02000503020000020003" pitchFamily="2" charset="0"/>
              </a:rPr>
            </a:br>
            <a:r>
              <a:rPr lang="en-US" dirty="0">
                <a:solidFill>
                  <a:srgbClr val="333333"/>
                </a:solidFill>
                <a:latin typeface="Avenir Medium" panose="02000503020000020003" pitchFamily="2" charset="0"/>
              </a:rPr>
              <a:t>is a whole food. </a:t>
            </a:r>
          </a:p>
          <a:p>
            <a:pPr marL="0" indent="0">
              <a:buNone/>
            </a:pPr>
            <a:endParaRPr lang="en-US" dirty="0">
              <a:solidFill>
                <a:srgbClr val="333333"/>
              </a:solidFill>
              <a:latin typeface="Avenir Medium" panose="02000503020000020003" pitchFamily="2" charset="0"/>
            </a:endParaRPr>
          </a:p>
          <a:p>
            <a:pPr marL="0" indent="0">
              <a:buNone/>
            </a:pPr>
            <a:r>
              <a:rPr lang="en-US" dirty="0">
                <a:solidFill>
                  <a:srgbClr val="333333"/>
                </a:solidFill>
                <a:latin typeface="Avenir Medium" panose="02000503020000020003" pitchFamily="2" charset="0"/>
              </a:rPr>
              <a:t>“Milk” from nuts, seeds, and grains are </a:t>
            </a:r>
            <a:r>
              <a:rPr lang="en-US" b="1" i="1" u="sng" dirty="0">
                <a:solidFill>
                  <a:srgbClr val="333333"/>
                </a:solidFill>
                <a:latin typeface="Avenir Medium" panose="02000503020000020003" pitchFamily="2" charset="0"/>
              </a:rPr>
              <a:t>NOT whole foods</a:t>
            </a:r>
            <a:r>
              <a:rPr lang="en-US" b="1" i="1" dirty="0">
                <a:solidFill>
                  <a:srgbClr val="333333"/>
                </a:solidFill>
                <a:latin typeface="Avenir Medium" panose="02000503020000020003" pitchFamily="2" charset="0"/>
              </a:rPr>
              <a:t> </a:t>
            </a:r>
            <a:r>
              <a:rPr lang="en-US" dirty="0">
                <a:solidFill>
                  <a:srgbClr val="333333"/>
                </a:solidFill>
                <a:latin typeface="Avenir Medium" panose="02000503020000020003" pitchFamily="2" charset="0"/>
              </a:rPr>
              <a:t>because they are made by processing whole foods.</a:t>
            </a:r>
            <a:endParaRPr lang="en-US" dirty="0">
              <a:solidFill>
                <a:srgbClr val="877DFF"/>
              </a:solidFill>
              <a:latin typeface="Avenir Medium" panose="02000503020000020003" pitchFamily="2" charset="0"/>
            </a:endParaRPr>
          </a:p>
        </p:txBody>
      </p:sp>
    </p:spTree>
    <p:extLst>
      <p:ext uri="{BB962C8B-B14F-4D97-AF65-F5344CB8AC3E}">
        <p14:creationId xmlns:p14="http://schemas.microsoft.com/office/powerpoint/2010/main" val="3978128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308307"/>
            <a:ext cx="10901488" cy="1264031"/>
          </a:xfrm>
        </p:spPr>
        <p:txBody>
          <a:bodyPr>
            <a:normAutofit fontScale="90000"/>
          </a:bodyPr>
          <a:lstStyle/>
          <a:p>
            <a:pPr algn="ctr"/>
            <a:r>
              <a:rPr lang="en-US" dirty="0">
                <a:latin typeface="Avenir Medium" panose="02000503020000020003" pitchFamily="2" charset="0"/>
              </a:rPr>
              <a:t>Whole Foods (</a:t>
            </a:r>
            <a:r>
              <a:rPr lang="en-US" i="1" u="sng" dirty="0">
                <a:latin typeface="Avenir Medium" panose="02000503020000020003" pitchFamily="2" charset="0"/>
              </a:rPr>
              <a:t>NOT</a:t>
            </a:r>
            <a:r>
              <a:rPr lang="en-US" dirty="0">
                <a:latin typeface="Avenir Medium" panose="02000503020000020003" pitchFamily="2" charset="0"/>
              </a:rPr>
              <a:t> The Grocery Store):</a:t>
            </a:r>
            <a:br>
              <a:rPr lang="en-US" dirty="0">
                <a:latin typeface="Avenir Medium" panose="02000503020000020003" pitchFamily="2" charset="0"/>
              </a:rPr>
            </a:br>
            <a:r>
              <a:rPr lang="en-US" dirty="0">
                <a:latin typeface="Avenir Medium" panose="02000503020000020003" pitchFamily="2" charset="0"/>
              </a:rPr>
              <a:t>Feed Your Skin From The Outside In &amp; Within</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1139422" y="6382789"/>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39</a:t>
            </a:fld>
            <a:endParaRPr lang="en-US" dirty="0"/>
          </a:p>
        </p:txBody>
      </p:sp>
      <p:pic>
        <p:nvPicPr>
          <p:cNvPr id="3" name="Picture 2" descr="A picture containing indoor, vegetable&#10;&#10;Description automatically generated">
            <a:extLst>
              <a:ext uri="{FF2B5EF4-FFF2-40B4-BE49-F238E27FC236}">
                <a16:creationId xmlns:a16="http://schemas.microsoft.com/office/drawing/2014/main" id="{FDA06827-A251-CDD2-A4CE-4218F1A1210D}"/>
              </a:ext>
            </a:extLst>
          </p:cNvPr>
          <p:cNvPicPr>
            <a:picLocks noChangeAspect="1"/>
          </p:cNvPicPr>
          <p:nvPr/>
        </p:nvPicPr>
        <p:blipFill>
          <a:blip r:embed="rId3"/>
          <a:stretch>
            <a:fillRect/>
          </a:stretch>
        </p:blipFill>
        <p:spPr>
          <a:xfrm>
            <a:off x="670389" y="1765442"/>
            <a:ext cx="5052866" cy="4487743"/>
          </a:xfrm>
          <a:prstGeom prst="rect">
            <a:avLst/>
          </a:prstGeom>
        </p:spPr>
      </p:pic>
      <p:sp>
        <p:nvSpPr>
          <p:cNvPr id="5" name="Content Placeholder 2">
            <a:extLst>
              <a:ext uri="{FF2B5EF4-FFF2-40B4-BE49-F238E27FC236}">
                <a16:creationId xmlns:a16="http://schemas.microsoft.com/office/drawing/2014/main" id="{B3527DF1-B8A1-67EE-6E96-BE4B04EAC8A6}"/>
              </a:ext>
            </a:extLst>
          </p:cNvPr>
          <p:cNvSpPr>
            <a:spLocks noGrp="1"/>
          </p:cNvSpPr>
          <p:nvPr>
            <p:ph idx="1"/>
          </p:nvPr>
        </p:nvSpPr>
        <p:spPr>
          <a:xfrm>
            <a:off x="6095999" y="1924707"/>
            <a:ext cx="5767137" cy="4079273"/>
          </a:xfrm>
        </p:spPr>
        <p:txBody>
          <a:bodyPr anchor="ctr">
            <a:normAutofit/>
          </a:bodyPr>
          <a:lstStyle/>
          <a:p>
            <a:pPr marL="457200" indent="-457200"/>
            <a:r>
              <a:rPr lang="en-US" dirty="0">
                <a:latin typeface="Avenir Medium" panose="02000503020000020003" pitchFamily="2" charset="0"/>
              </a:rPr>
              <a:t>Whole foods give your skin</a:t>
            </a:r>
            <a:br>
              <a:rPr lang="en-US" dirty="0">
                <a:latin typeface="Avenir Medium" panose="02000503020000020003" pitchFamily="2" charset="0"/>
              </a:rPr>
            </a:br>
            <a:r>
              <a:rPr lang="en-US" dirty="0">
                <a:latin typeface="Avenir Medium" panose="02000503020000020003" pitchFamily="2" charset="0"/>
              </a:rPr>
              <a:t>and your skin microbiome</a:t>
            </a:r>
            <a:br>
              <a:rPr lang="en-US" dirty="0">
                <a:latin typeface="Avenir Medium" panose="02000503020000020003" pitchFamily="2" charset="0"/>
              </a:rPr>
            </a:br>
            <a:r>
              <a:rPr lang="en-US" dirty="0">
                <a:latin typeface="Avenir Medium" panose="02000503020000020003" pitchFamily="2" charset="0"/>
              </a:rPr>
              <a:t>the building blocks it need</a:t>
            </a:r>
            <a:br>
              <a:rPr lang="en-US" dirty="0">
                <a:latin typeface="Avenir Medium" panose="02000503020000020003" pitchFamily="2" charset="0"/>
              </a:rPr>
            </a:br>
            <a:r>
              <a:rPr lang="en-US" dirty="0">
                <a:latin typeface="Avenir Medium" panose="02000503020000020003" pitchFamily="2" charset="0"/>
              </a:rPr>
              <a:t>for it to repair itself and grow.</a:t>
            </a:r>
          </a:p>
          <a:p>
            <a:pPr marL="457200" indent="-457200"/>
            <a:endParaRPr lang="en-US" dirty="0">
              <a:latin typeface="Avenir Medium" panose="02000503020000020003" pitchFamily="2" charset="0"/>
            </a:endParaRPr>
          </a:p>
          <a:p>
            <a:pPr marL="457200" indent="-457200"/>
            <a:r>
              <a:rPr lang="en-US" dirty="0">
                <a:latin typeface="Avenir Medium" panose="02000503020000020003" pitchFamily="2" charset="0"/>
              </a:rPr>
              <a:t>Building blocks are nutrients</a:t>
            </a:r>
            <a:br>
              <a:rPr lang="en-US" dirty="0">
                <a:latin typeface="Avenir Medium" panose="02000503020000020003" pitchFamily="2" charset="0"/>
              </a:rPr>
            </a:br>
            <a:r>
              <a:rPr lang="en-US" dirty="0">
                <a:latin typeface="Avenir Medium" panose="02000503020000020003" pitchFamily="2" charset="0"/>
              </a:rPr>
              <a:t>in easily recognizable forms, concentrations, and structures.</a:t>
            </a:r>
          </a:p>
        </p:txBody>
      </p:sp>
    </p:spTree>
    <p:extLst>
      <p:ext uri="{BB962C8B-B14F-4D97-AF65-F5344CB8AC3E}">
        <p14:creationId xmlns:p14="http://schemas.microsoft.com/office/powerpoint/2010/main" val="166824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5388428" y="626381"/>
            <a:ext cx="6329488" cy="1325563"/>
          </a:xfrm>
        </p:spPr>
        <p:txBody>
          <a:bodyPr/>
          <a:lstStyle/>
          <a:p>
            <a:pPr algn="ctr"/>
            <a:r>
              <a:rPr lang="en-US" dirty="0" err="1">
                <a:latin typeface="Avenir Medium" panose="02000503020000020003" pitchFamily="2" charset="0"/>
              </a:rPr>
              <a:t>Bexi</a:t>
            </a:r>
            <a:br>
              <a:rPr lang="en-US" dirty="0">
                <a:latin typeface="Avenir Medium" panose="02000503020000020003" pitchFamily="2" charset="0"/>
              </a:rPr>
            </a:br>
            <a:r>
              <a:rPr lang="en-US" dirty="0">
                <a:latin typeface="Avenir Medium" panose="02000503020000020003" pitchFamily="2" charset="0"/>
              </a:rPr>
              <a:t>(Rebecca Lobo, PhD)</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5388428" y="2282823"/>
            <a:ext cx="6803572" cy="4085318"/>
          </a:xfrm>
        </p:spPr>
        <p:txBody>
          <a:bodyPr>
            <a:normAutofit/>
          </a:bodyPr>
          <a:lstStyle/>
          <a:p>
            <a:r>
              <a:rPr lang="en-US" dirty="0">
                <a:latin typeface="Avenir Medium" panose="02000503020000020003" pitchFamily="2" charset="0"/>
              </a:rPr>
              <a:t>BS in Chemistry</a:t>
            </a:r>
          </a:p>
          <a:p>
            <a:r>
              <a:rPr lang="en-US" dirty="0">
                <a:latin typeface="Avenir Medium" panose="02000503020000020003" pitchFamily="2" charset="0"/>
              </a:rPr>
              <a:t>PhD in Nutritional Biology</a:t>
            </a:r>
            <a:br>
              <a:rPr lang="en-US" dirty="0">
                <a:latin typeface="Avenir Medium" panose="02000503020000020003" pitchFamily="2" charset="0"/>
              </a:rPr>
            </a:br>
            <a:r>
              <a:rPr lang="en-US" dirty="0">
                <a:latin typeface="Avenir Medium" panose="02000503020000020003" pitchFamily="2" charset="0"/>
              </a:rPr>
              <a:t>(</a:t>
            </a:r>
            <a:r>
              <a:rPr lang="en-US" i="1" dirty="0">
                <a:solidFill>
                  <a:srgbClr val="000000"/>
                </a:solidFill>
                <a:latin typeface="Avenir Medium" panose="02000503020000020003" pitchFamily="2" charset="0"/>
              </a:rPr>
              <a:t>nutrient metabolism and cancer</a:t>
            </a:r>
            <a:r>
              <a:rPr lang="en-US" dirty="0">
                <a:solidFill>
                  <a:srgbClr val="000000"/>
                </a:solidFill>
                <a:latin typeface="Avenir Medium" panose="02000503020000020003" pitchFamily="2" charset="0"/>
              </a:rPr>
              <a:t>)</a:t>
            </a:r>
          </a:p>
          <a:p>
            <a:r>
              <a:rPr lang="en-US" dirty="0">
                <a:solidFill>
                  <a:srgbClr val="000000"/>
                </a:solidFill>
                <a:latin typeface="Avenir Medium" panose="02000503020000020003" pitchFamily="2" charset="0"/>
              </a:rPr>
              <a:t>Living with Sjogren’s (SHOW-grins)</a:t>
            </a:r>
            <a:endParaRPr lang="en-US" i="1" dirty="0">
              <a:solidFill>
                <a:srgbClr val="000000"/>
              </a:solidFill>
              <a:latin typeface="Avenir Medium" panose="02000503020000020003" pitchFamily="2" charset="0"/>
            </a:endParaRPr>
          </a:p>
          <a:p>
            <a:r>
              <a:rPr lang="en-US" dirty="0">
                <a:solidFill>
                  <a:srgbClr val="000000"/>
                </a:solidFill>
                <a:latin typeface="Avenir Medium" panose="02000503020000020003" pitchFamily="2" charset="0"/>
              </a:rPr>
              <a:t>Weepy, painfully dry, hypersensitive skin, atopic eczema, contact dermatitis  </a:t>
            </a:r>
          </a:p>
          <a:p>
            <a:r>
              <a:rPr lang="en-US" dirty="0">
                <a:solidFill>
                  <a:srgbClr val="000000"/>
                </a:solidFill>
                <a:latin typeface="Avenir Medium" panose="02000503020000020003" pitchFamily="2" charset="0"/>
              </a:rPr>
              <a:t>Formulated skincare solutions from whole foods and essential oils to improve skin health and function</a:t>
            </a:r>
            <a:endParaRPr lang="en-US" dirty="0">
              <a:solidFill>
                <a:srgbClr val="877DFF"/>
              </a:solidFill>
              <a:latin typeface="Avenir Medium" panose="02000503020000020003" pitchFamily="2" charset="0"/>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A01D6A08-9DE2-B07A-305B-47D51E00AD30}"/>
              </a:ext>
            </a:extLst>
          </p:cNvPr>
          <p:cNvPicPr>
            <a:picLocks noChangeAspect="1"/>
          </p:cNvPicPr>
          <p:nvPr/>
        </p:nvPicPr>
        <p:blipFill>
          <a:blip r:embed="rId3"/>
          <a:stretch>
            <a:fillRect/>
          </a:stretch>
        </p:blipFill>
        <p:spPr>
          <a:xfrm>
            <a:off x="485913" y="478520"/>
            <a:ext cx="4425719" cy="5900959"/>
          </a:xfrm>
          <a:prstGeom prst="rect">
            <a:avLst/>
          </a:prstGeom>
        </p:spPr>
      </p:pic>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3230090" y="6412179"/>
            <a:ext cx="1776354" cy="386446"/>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a:t>
            </a:fld>
            <a:endParaRPr lang="en-US"/>
          </a:p>
        </p:txBody>
      </p:sp>
    </p:spTree>
    <p:extLst>
      <p:ext uri="{BB962C8B-B14F-4D97-AF65-F5344CB8AC3E}">
        <p14:creationId xmlns:p14="http://schemas.microsoft.com/office/powerpoint/2010/main" val="4134099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40</a:t>
            </a:fld>
            <a:endParaRPr lang="en-US" dirty="0"/>
          </a:p>
        </p:txBody>
      </p:sp>
      <p:grpSp>
        <p:nvGrpSpPr>
          <p:cNvPr id="4" name="Group 3">
            <a:extLst>
              <a:ext uri="{FF2B5EF4-FFF2-40B4-BE49-F238E27FC236}">
                <a16:creationId xmlns:a16="http://schemas.microsoft.com/office/drawing/2014/main" id="{24227F1B-C9D5-7FD5-A2F1-32BD23316BDB}"/>
              </a:ext>
            </a:extLst>
          </p:cNvPr>
          <p:cNvGrpSpPr/>
          <p:nvPr/>
        </p:nvGrpSpPr>
        <p:grpSpPr>
          <a:xfrm>
            <a:off x="4908307" y="0"/>
            <a:ext cx="7261411" cy="6857999"/>
            <a:chOff x="4930589" y="0"/>
            <a:chExt cx="7261411" cy="6857999"/>
          </a:xfrm>
        </p:grpSpPr>
        <p:pic>
          <p:nvPicPr>
            <p:cNvPr id="9" name="Picture 8">
              <a:extLst>
                <a:ext uri="{FF2B5EF4-FFF2-40B4-BE49-F238E27FC236}">
                  <a16:creationId xmlns:a16="http://schemas.microsoft.com/office/drawing/2014/main" id="{29DD328F-44B3-4956-817B-36D7C98715DE}"/>
                </a:ext>
              </a:extLst>
            </p:cNvPr>
            <p:cNvPicPr>
              <a:picLocks noChangeAspect="1"/>
            </p:cNvPicPr>
            <p:nvPr/>
          </p:nvPicPr>
          <p:blipFill>
            <a:blip r:embed="rId3"/>
            <a:stretch>
              <a:fillRect/>
            </a:stretch>
          </p:blipFill>
          <p:spPr>
            <a:xfrm>
              <a:off x="4930589" y="0"/>
              <a:ext cx="7261411" cy="6857999"/>
            </a:xfrm>
            <a:prstGeom prst="rect">
              <a:avLst/>
            </a:prstGeom>
          </p:spPr>
        </p:pic>
        <p:sp>
          <p:nvSpPr>
            <p:cNvPr id="10" name="TextBox 9">
              <a:extLst>
                <a:ext uri="{FF2B5EF4-FFF2-40B4-BE49-F238E27FC236}">
                  <a16:creationId xmlns:a16="http://schemas.microsoft.com/office/drawing/2014/main" id="{0C858DCE-FD9F-A681-2DBF-D4084C046409}"/>
                </a:ext>
              </a:extLst>
            </p:cNvPr>
            <p:cNvSpPr txBox="1"/>
            <p:nvPr/>
          </p:nvSpPr>
          <p:spPr>
            <a:xfrm>
              <a:off x="8291384" y="172995"/>
              <a:ext cx="3900616" cy="246221"/>
            </a:xfrm>
            <a:prstGeom prst="rect">
              <a:avLst/>
            </a:prstGeom>
            <a:noFill/>
          </p:spPr>
          <p:txBody>
            <a:bodyPr wrap="square" rtlCol="0">
              <a:spAutoFit/>
            </a:bodyPr>
            <a:lstStyle/>
            <a:p>
              <a:pPr algn="ctr"/>
              <a:r>
                <a:rPr lang="en-US" sz="1000" dirty="0">
                  <a:latin typeface="Avenir Book" panose="02000503020000020003" pitchFamily="2" charset="0"/>
                </a:rPr>
                <a:t>US-Gov, Public domain, via Wikimedia Commons</a:t>
              </a:r>
            </a:p>
          </p:txBody>
        </p:sp>
      </p:grpSp>
      <p:pic>
        <p:nvPicPr>
          <p:cNvPr id="11" name="Picture 10">
            <a:extLst>
              <a:ext uri="{FF2B5EF4-FFF2-40B4-BE49-F238E27FC236}">
                <a16:creationId xmlns:a16="http://schemas.microsoft.com/office/drawing/2014/main" id="{06D3FFB8-9630-3E18-EFF3-33413ABDE4D1}"/>
              </a:ext>
            </a:extLst>
          </p:cNvPr>
          <p:cNvPicPr>
            <a:picLocks noChangeAspect="1"/>
          </p:cNvPicPr>
          <p:nvPr/>
        </p:nvPicPr>
        <p:blipFill>
          <a:blip r:embed="rId4"/>
          <a:stretch>
            <a:fillRect/>
          </a:stretch>
        </p:blipFill>
        <p:spPr>
          <a:xfrm>
            <a:off x="1112498" y="229342"/>
            <a:ext cx="3769359" cy="3769359"/>
          </a:xfrm>
          <a:prstGeom prst="rect">
            <a:avLst/>
          </a:prstGeom>
        </p:spPr>
      </p:pic>
      <p:cxnSp>
        <p:nvCxnSpPr>
          <p:cNvPr id="13" name="Straight Arrow Connector 12">
            <a:extLst>
              <a:ext uri="{FF2B5EF4-FFF2-40B4-BE49-F238E27FC236}">
                <a16:creationId xmlns:a16="http://schemas.microsoft.com/office/drawing/2014/main" id="{FA65D39C-46EB-C616-68C3-E37622EDA769}"/>
              </a:ext>
            </a:extLst>
          </p:cNvPr>
          <p:cNvCxnSpPr>
            <a:cxnSpLocks/>
          </p:cNvCxnSpPr>
          <p:nvPr/>
        </p:nvCxnSpPr>
        <p:spPr>
          <a:xfrm>
            <a:off x="4436432" y="1041338"/>
            <a:ext cx="4343216" cy="464706"/>
          </a:xfrm>
          <a:prstGeom prst="straightConnector1">
            <a:avLst/>
          </a:prstGeom>
          <a:ln w="53975">
            <a:solidFill>
              <a:srgbClr val="00B4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5B9E3D-915F-17FE-68F3-09FFC8D37EB8}"/>
              </a:ext>
            </a:extLst>
          </p:cNvPr>
          <p:cNvCxnSpPr>
            <a:cxnSpLocks/>
          </p:cNvCxnSpPr>
          <p:nvPr/>
        </p:nvCxnSpPr>
        <p:spPr>
          <a:xfrm flipH="1" flipV="1">
            <a:off x="4486072" y="1395196"/>
            <a:ext cx="4124528" cy="405689"/>
          </a:xfrm>
          <a:prstGeom prst="straightConnector1">
            <a:avLst/>
          </a:prstGeom>
          <a:ln w="53975" cap="sq">
            <a:solidFill>
              <a:srgbClr val="00B400"/>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05097" y="4068981"/>
            <a:ext cx="5473133" cy="2398927"/>
          </a:xfrm>
        </p:spPr>
        <p:txBody>
          <a:bodyPr>
            <a:normAutofit/>
          </a:bodyPr>
          <a:lstStyle/>
          <a:p>
            <a:pPr algn="ctr"/>
            <a:r>
              <a:rPr lang="en-US" sz="3600" dirty="0">
                <a:latin typeface="Avenir Medium" panose="02000503020000020003" pitchFamily="2" charset="0"/>
              </a:rPr>
              <a:t>Your Microbiome</a:t>
            </a:r>
            <a:br>
              <a:rPr lang="en-US" sz="3600" dirty="0">
                <a:latin typeface="Avenir Medium" panose="02000503020000020003" pitchFamily="2" charset="0"/>
              </a:rPr>
            </a:br>
            <a:r>
              <a:rPr lang="en-US" sz="3600" dirty="0">
                <a:latin typeface="Avenir Medium" panose="02000503020000020003" pitchFamily="2" charset="0"/>
              </a:rPr>
              <a:t>Thrives On</a:t>
            </a:r>
            <a:br>
              <a:rPr lang="en-US" sz="3600" dirty="0">
                <a:latin typeface="Avenir Medium" panose="02000503020000020003" pitchFamily="2" charset="0"/>
              </a:rPr>
            </a:br>
            <a:r>
              <a:rPr lang="en-US" sz="3600" dirty="0">
                <a:latin typeface="Avenir Medium" panose="02000503020000020003" pitchFamily="2" charset="0"/>
              </a:rPr>
              <a:t>Whole Foods</a:t>
            </a:r>
            <a:br>
              <a:rPr lang="en-US" sz="3600" dirty="0">
                <a:latin typeface="Avenir Medium" panose="02000503020000020003" pitchFamily="2" charset="0"/>
              </a:rPr>
            </a:br>
            <a:r>
              <a:rPr lang="en-US" sz="3600" dirty="0">
                <a:latin typeface="Avenir Medium" panose="02000503020000020003" pitchFamily="2" charset="0"/>
              </a:rPr>
              <a:t>(</a:t>
            </a:r>
            <a:r>
              <a:rPr lang="en-US" sz="3600" i="1" u="sng" dirty="0">
                <a:latin typeface="Avenir Medium" panose="02000503020000020003" pitchFamily="2" charset="0"/>
              </a:rPr>
              <a:t>NOT</a:t>
            </a:r>
            <a:r>
              <a:rPr lang="en-US" sz="3600" dirty="0">
                <a:latin typeface="Avenir Medium" panose="02000503020000020003" pitchFamily="2" charset="0"/>
              </a:rPr>
              <a:t> the grocery store)</a:t>
            </a:r>
          </a:p>
        </p:txBody>
      </p:sp>
      <p:sp>
        <p:nvSpPr>
          <p:cNvPr id="3" name="Footer Placeholder 5">
            <a:extLst>
              <a:ext uri="{FF2B5EF4-FFF2-40B4-BE49-F238E27FC236}">
                <a16:creationId xmlns:a16="http://schemas.microsoft.com/office/drawing/2014/main" id="{AD9EBF0E-E781-183B-2EE7-0CB10BDF413D}"/>
              </a:ext>
            </a:extLst>
          </p:cNvPr>
          <p:cNvSpPr txBox="1">
            <a:spLocks/>
          </p:cNvSpPr>
          <p:nvPr/>
        </p:nvSpPr>
        <p:spPr>
          <a:xfrm>
            <a:off x="595673" y="637539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Bexi</a:t>
            </a:r>
            <a:r>
              <a:rPr lang="en-US" dirty="0"/>
              <a:t> (Rebecca Lobo, PhD)</a:t>
            </a:r>
          </a:p>
        </p:txBody>
      </p:sp>
    </p:spTree>
    <p:extLst>
      <p:ext uri="{BB962C8B-B14F-4D97-AF65-F5344CB8AC3E}">
        <p14:creationId xmlns:p14="http://schemas.microsoft.com/office/powerpoint/2010/main" val="4269021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3846413" y="6356349"/>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41</a:t>
            </a:fld>
            <a:endParaRPr lang="en-US" dirty="0"/>
          </a:p>
        </p:txBody>
      </p:sp>
      <p:sp>
        <p:nvSpPr>
          <p:cNvPr id="11" name="Rectangle 10">
            <a:extLst>
              <a:ext uri="{FF2B5EF4-FFF2-40B4-BE49-F238E27FC236}">
                <a16:creationId xmlns:a16="http://schemas.microsoft.com/office/drawing/2014/main" id="{30B91DCB-799B-E5B5-0C16-FC880F6B5138}"/>
              </a:ext>
            </a:extLst>
          </p:cNvPr>
          <p:cNvSpPr/>
          <p:nvPr/>
        </p:nvSpPr>
        <p:spPr>
          <a:xfrm>
            <a:off x="6408505" y="1794241"/>
            <a:ext cx="5135880" cy="346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latin typeface="Avenir Medium" panose="02000503020000020003" pitchFamily="2" charset="0"/>
              </a:rPr>
              <a:t>Product B</a:t>
            </a:r>
          </a:p>
          <a:p>
            <a:endParaRPr lang="en-US" sz="2400" b="1" dirty="0">
              <a:solidFill>
                <a:schemeClr val="tx1"/>
              </a:solidFill>
              <a:latin typeface="Avenir Medium" panose="02000503020000020003" pitchFamily="2" charset="0"/>
            </a:endParaRPr>
          </a:p>
          <a:p>
            <a:r>
              <a:rPr lang="en-US" sz="2400" u="none" strike="noStrike" dirty="0">
                <a:solidFill>
                  <a:srgbClr val="FF0000"/>
                </a:solidFill>
                <a:effectLst/>
                <a:latin typeface="Avenir Medium" panose="02000503020000020003" pitchFamily="2" charset="0"/>
              </a:rPr>
              <a:t>goat’s milk, macadamia nut oil, </a:t>
            </a:r>
            <a:r>
              <a:rPr lang="en-US" sz="2400" u="none" strike="noStrike" dirty="0">
                <a:solidFill>
                  <a:schemeClr val="tx1"/>
                </a:solidFill>
                <a:effectLst/>
                <a:latin typeface="Avenir Medium" panose="02000503020000020003" pitchFamily="2" charset="0"/>
              </a:rPr>
              <a:t>honey, lactobacillus ferment, coconut oil, elderberry fruit (</a:t>
            </a:r>
            <a:r>
              <a:rPr lang="en-US" sz="2400" u="none" strike="noStrike" dirty="0" err="1">
                <a:solidFill>
                  <a:schemeClr val="tx1"/>
                </a:solidFill>
                <a:effectLst/>
                <a:latin typeface="Avenir Medium" panose="02000503020000020003" pitchFamily="2" charset="0"/>
              </a:rPr>
              <a:t>sambucus</a:t>
            </a:r>
            <a:r>
              <a:rPr lang="en-US" sz="2400" u="none" strike="noStrike" dirty="0">
                <a:solidFill>
                  <a:schemeClr val="tx1"/>
                </a:solidFill>
                <a:effectLst/>
                <a:latin typeface="Avenir Medium" panose="02000503020000020003" pitchFamily="2" charset="0"/>
              </a:rPr>
              <a:t> nigra) extract, </a:t>
            </a:r>
            <a:r>
              <a:rPr lang="en-US" sz="2400" u="none" strike="noStrike" dirty="0">
                <a:solidFill>
                  <a:srgbClr val="000000"/>
                </a:solidFill>
                <a:effectLst/>
                <a:latin typeface="Avenir Medium" panose="02000503020000020003" pitchFamily="2" charset="0"/>
              </a:rPr>
              <a:t>beeswax, aloe vera powder, guar gum</a:t>
            </a:r>
            <a:endParaRPr lang="en-US" sz="2400" dirty="0">
              <a:solidFill>
                <a:schemeClr val="tx1"/>
              </a:solidFill>
              <a:latin typeface="Avenir Medium" panose="02000503020000020003" pitchFamily="2" charset="0"/>
            </a:endParaRPr>
          </a:p>
        </p:txBody>
      </p:sp>
      <p:sp>
        <p:nvSpPr>
          <p:cNvPr id="13" name="Content Placeholder 12">
            <a:extLst>
              <a:ext uri="{FF2B5EF4-FFF2-40B4-BE49-F238E27FC236}">
                <a16:creationId xmlns:a16="http://schemas.microsoft.com/office/drawing/2014/main" id="{B3525C3B-9FD0-5DA3-8469-27DAD026F1E9}"/>
              </a:ext>
            </a:extLst>
          </p:cNvPr>
          <p:cNvSpPr txBox="1">
            <a:spLocks noGrp="1"/>
          </p:cNvSpPr>
          <p:nvPr>
            <p:ph idx="1"/>
          </p:nvPr>
        </p:nvSpPr>
        <p:spPr>
          <a:xfrm>
            <a:off x="888249" y="1794241"/>
            <a:ext cx="5135880" cy="4524315"/>
          </a:xfrm>
          <a:prstGeom prst="rect">
            <a:avLst/>
          </a:prstGeom>
          <a:noFill/>
        </p:spPr>
        <p:txBody>
          <a:bodyPr wrap="square">
            <a:spAutoFit/>
          </a:bodyPr>
          <a:lstStyle/>
          <a:p>
            <a:pPr marL="0" indent="0">
              <a:lnSpc>
                <a:spcPct val="100000"/>
              </a:lnSpc>
              <a:spcBef>
                <a:spcPts val="0"/>
              </a:spcBef>
              <a:buNone/>
            </a:pPr>
            <a:r>
              <a:rPr lang="en-US" sz="2400" b="1" dirty="0">
                <a:latin typeface="Avenir Medium" panose="02000503020000020003" pitchFamily="2" charset="0"/>
              </a:rPr>
              <a:t>Product A</a:t>
            </a:r>
          </a:p>
          <a:p>
            <a:pPr marL="0" indent="0">
              <a:lnSpc>
                <a:spcPct val="100000"/>
              </a:lnSpc>
              <a:spcBef>
                <a:spcPts val="0"/>
              </a:spcBef>
              <a:buNone/>
            </a:pPr>
            <a:endParaRPr lang="en-US" sz="2400" b="1" dirty="0">
              <a:latin typeface="Avenir Medium" panose="02000503020000020003" pitchFamily="2" charset="0"/>
            </a:endParaRPr>
          </a:p>
          <a:p>
            <a:pPr marL="0" indent="0">
              <a:lnSpc>
                <a:spcPct val="100000"/>
              </a:lnSpc>
              <a:spcBef>
                <a:spcPts val="0"/>
              </a:spcBef>
              <a:buNone/>
            </a:pPr>
            <a:r>
              <a:rPr lang="en-US" sz="2400" dirty="0">
                <a:solidFill>
                  <a:srgbClr val="FF0000"/>
                </a:solidFill>
                <a:latin typeface="Avenir Medium" panose="02000503020000020003" pitchFamily="2" charset="0"/>
              </a:rPr>
              <a:t>water, mineral oil, </a:t>
            </a:r>
            <a:r>
              <a:rPr lang="en-US" sz="2400" dirty="0">
                <a:latin typeface="Avenir Medium" panose="02000503020000020003" pitchFamily="2" charset="0"/>
              </a:rPr>
              <a:t>isopropyl palmitate, sorbitol, propylene glycol, polyglyceryl-3 </a:t>
            </a:r>
            <a:r>
              <a:rPr lang="en-US" sz="2400" dirty="0" err="1">
                <a:latin typeface="Avenir Medium" panose="02000503020000020003" pitchFamily="2" charset="0"/>
              </a:rPr>
              <a:t>diiosstearate</a:t>
            </a:r>
            <a:r>
              <a:rPr lang="en-US" sz="2400" dirty="0">
                <a:latin typeface="Avenir Medium" panose="02000503020000020003" pitchFamily="2" charset="0"/>
              </a:rPr>
              <a:t>, polyglyceryl-4 </a:t>
            </a:r>
            <a:r>
              <a:rPr lang="en-US" sz="2400" dirty="0" err="1">
                <a:latin typeface="Avenir Medium" panose="02000503020000020003" pitchFamily="2" charset="0"/>
              </a:rPr>
              <a:t>diisostearate-polyhydroxystearate-sebacate</a:t>
            </a:r>
            <a:r>
              <a:rPr lang="en-US" sz="2400" dirty="0">
                <a:latin typeface="Avenir Medium" panose="02000503020000020003" pitchFamily="2" charset="0"/>
              </a:rPr>
              <a:t>, </a:t>
            </a:r>
            <a:r>
              <a:rPr lang="en-US" sz="2400" dirty="0" err="1">
                <a:latin typeface="Avenir Medium" panose="02000503020000020003" pitchFamily="2" charset="0"/>
              </a:rPr>
              <a:t>cetyl</a:t>
            </a:r>
            <a:r>
              <a:rPr lang="en-US" sz="2400" dirty="0">
                <a:latin typeface="Avenir Medium" panose="02000503020000020003" pitchFamily="2" charset="0"/>
              </a:rPr>
              <a:t> palmitate, magnesium sulfate, aluminum stearates, </a:t>
            </a:r>
            <a:r>
              <a:rPr lang="en-US" sz="2400" dirty="0">
                <a:solidFill>
                  <a:srgbClr val="FF0000"/>
                </a:solidFill>
                <a:latin typeface="Avenir Medium" panose="02000503020000020003" pitchFamily="2" charset="0"/>
              </a:rPr>
              <a:t>phenoxyethanol,</a:t>
            </a:r>
            <a:r>
              <a:rPr lang="en-US" sz="2400" dirty="0">
                <a:latin typeface="Avenir Medium" panose="02000503020000020003" pitchFamily="2" charset="0"/>
              </a:rPr>
              <a:t> lanolin alcohol, sodium citrate, citric acid, potassium</a:t>
            </a:r>
          </a:p>
        </p:txBody>
      </p:sp>
      <p:sp>
        <p:nvSpPr>
          <p:cNvPr id="14" name="Title 1">
            <a:extLst>
              <a:ext uri="{FF2B5EF4-FFF2-40B4-BE49-F238E27FC236}">
                <a16:creationId xmlns:a16="http://schemas.microsoft.com/office/drawing/2014/main" id="{28C140F1-A1AA-B854-F66E-1074089B7A02}"/>
              </a:ext>
            </a:extLst>
          </p:cNvPr>
          <p:cNvSpPr>
            <a:spLocks noGrp="1"/>
          </p:cNvSpPr>
          <p:nvPr>
            <p:ph type="title"/>
          </p:nvPr>
        </p:nvSpPr>
        <p:spPr>
          <a:xfrm>
            <a:off x="285302" y="112249"/>
            <a:ext cx="11621395" cy="1888787"/>
          </a:xfrm>
        </p:spPr>
        <p:txBody>
          <a:bodyPr>
            <a:normAutofit/>
          </a:bodyPr>
          <a:lstStyle/>
          <a:p>
            <a:pPr algn="ctr"/>
            <a:r>
              <a:rPr lang="en-US" dirty="0">
                <a:latin typeface="Avenir Medium" panose="02000503020000020003" pitchFamily="2" charset="0"/>
              </a:rPr>
              <a:t>Effects Of Skincare Ingredients</a:t>
            </a:r>
            <a:br>
              <a:rPr lang="en-US" dirty="0">
                <a:latin typeface="Avenir Medium" panose="02000503020000020003" pitchFamily="2" charset="0"/>
              </a:rPr>
            </a:br>
            <a:r>
              <a:rPr lang="en-US" dirty="0">
                <a:latin typeface="Avenir Medium" panose="02000503020000020003" pitchFamily="2" charset="0"/>
              </a:rPr>
              <a:t>On Your Skin &amp; Skin Microbiome?</a:t>
            </a:r>
          </a:p>
        </p:txBody>
      </p:sp>
    </p:spTree>
    <p:extLst>
      <p:ext uri="{BB962C8B-B14F-4D97-AF65-F5344CB8AC3E}">
        <p14:creationId xmlns:p14="http://schemas.microsoft.com/office/powerpoint/2010/main" val="451332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404563"/>
            <a:ext cx="10901488" cy="1264031"/>
          </a:xfrm>
        </p:spPr>
        <p:txBody>
          <a:bodyPr>
            <a:normAutofit fontScale="90000"/>
          </a:bodyPr>
          <a:lstStyle/>
          <a:p>
            <a:pPr algn="ctr"/>
            <a:r>
              <a:rPr lang="en-US" dirty="0">
                <a:latin typeface="Avenir Medium" panose="02000503020000020003" pitchFamily="2" charset="0"/>
              </a:rPr>
              <a:t>Whole Foods (</a:t>
            </a:r>
            <a:r>
              <a:rPr lang="en-US" i="1" u="sng" dirty="0">
                <a:latin typeface="Avenir Medium" panose="02000503020000020003" pitchFamily="2" charset="0"/>
              </a:rPr>
              <a:t>NOT</a:t>
            </a:r>
            <a:r>
              <a:rPr lang="en-US" dirty="0">
                <a:latin typeface="Avenir Medium" panose="02000503020000020003" pitchFamily="2" charset="0"/>
              </a:rPr>
              <a:t> the Grocery Store):</a:t>
            </a:r>
            <a:br>
              <a:rPr lang="en-US" dirty="0">
                <a:latin typeface="Avenir Medium" panose="02000503020000020003" pitchFamily="2" charset="0"/>
              </a:rPr>
            </a:br>
            <a:r>
              <a:rPr lang="en-US" dirty="0">
                <a:latin typeface="Avenir Medium" panose="02000503020000020003" pitchFamily="2" charset="0"/>
              </a:rPr>
              <a:t>Feed Your Skin From The Outside In</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42</a:t>
            </a:fld>
            <a:endParaRPr lang="en-US" dirty="0"/>
          </a:p>
        </p:txBody>
      </p:sp>
      <p:pic>
        <p:nvPicPr>
          <p:cNvPr id="5" name="Picture 4" descr="A group of lemons&#10;&#10;Description automatically generated">
            <a:extLst>
              <a:ext uri="{FF2B5EF4-FFF2-40B4-BE49-F238E27FC236}">
                <a16:creationId xmlns:a16="http://schemas.microsoft.com/office/drawing/2014/main" id="{6B16850B-14D5-5F52-A78E-995F0C1922A2}"/>
              </a:ext>
            </a:extLst>
          </p:cNvPr>
          <p:cNvPicPr>
            <a:picLocks noChangeAspect="1"/>
          </p:cNvPicPr>
          <p:nvPr/>
        </p:nvPicPr>
        <p:blipFill rotWithShape="1">
          <a:blip r:embed="rId3"/>
          <a:srcRect t="20426" b="16553"/>
          <a:stretch/>
        </p:blipFill>
        <p:spPr>
          <a:xfrm>
            <a:off x="2209800" y="1670291"/>
            <a:ext cx="7772400" cy="3244085"/>
          </a:xfrm>
          <a:prstGeom prst="rect">
            <a:avLst/>
          </a:prstGeom>
        </p:spPr>
      </p:pic>
      <p:sp>
        <p:nvSpPr>
          <p:cNvPr id="11" name="Content Placeholder 2">
            <a:extLst>
              <a:ext uri="{FF2B5EF4-FFF2-40B4-BE49-F238E27FC236}">
                <a16:creationId xmlns:a16="http://schemas.microsoft.com/office/drawing/2014/main" id="{B00288B3-4BBE-EBDC-015B-892B01641A5F}"/>
              </a:ext>
            </a:extLst>
          </p:cNvPr>
          <p:cNvSpPr>
            <a:spLocks noGrp="1"/>
          </p:cNvSpPr>
          <p:nvPr>
            <p:ph idx="1"/>
          </p:nvPr>
        </p:nvSpPr>
        <p:spPr>
          <a:xfrm>
            <a:off x="0" y="4914376"/>
            <a:ext cx="12192000" cy="1106669"/>
          </a:xfrm>
        </p:spPr>
        <p:txBody>
          <a:bodyPr anchor="ctr">
            <a:normAutofit/>
          </a:bodyPr>
          <a:lstStyle/>
          <a:p>
            <a:pPr marL="0" indent="0" algn="ctr">
              <a:buNone/>
            </a:pPr>
            <a:r>
              <a:rPr lang="en-US" dirty="0">
                <a:latin typeface="Avenir Medium" panose="02000503020000020003" pitchFamily="2" charset="0"/>
              </a:rPr>
              <a:t>Instead </a:t>
            </a:r>
            <a:r>
              <a:rPr lang="en-US" sz="3000" dirty="0">
                <a:latin typeface="Avenir Medium" panose="02000503020000020003" pitchFamily="2" charset="0"/>
              </a:rPr>
              <a:t>of</a:t>
            </a:r>
            <a:r>
              <a:rPr lang="en-US" dirty="0">
                <a:latin typeface="Avenir Medium" panose="02000503020000020003" pitchFamily="2" charset="0"/>
              </a:rPr>
              <a:t> using a synthetic vitamin C serum,</a:t>
            </a:r>
            <a:br>
              <a:rPr lang="en-US" dirty="0">
                <a:latin typeface="Avenir Medium" panose="02000503020000020003" pitchFamily="2" charset="0"/>
              </a:rPr>
            </a:br>
            <a:r>
              <a:rPr lang="en-US" dirty="0">
                <a:latin typeface="Avenir Medium" panose="02000503020000020003" pitchFamily="2" charset="0"/>
              </a:rPr>
              <a:t>rub a slice of lemon, lime, or kiwi on your skin.</a:t>
            </a:r>
          </a:p>
        </p:txBody>
      </p:sp>
    </p:spTree>
    <p:extLst>
      <p:ext uri="{BB962C8B-B14F-4D97-AF65-F5344CB8AC3E}">
        <p14:creationId xmlns:p14="http://schemas.microsoft.com/office/powerpoint/2010/main" val="3013657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308307"/>
            <a:ext cx="10901488" cy="1264031"/>
          </a:xfrm>
        </p:spPr>
        <p:txBody>
          <a:bodyPr>
            <a:normAutofit fontScale="90000"/>
          </a:bodyPr>
          <a:lstStyle/>
          <a:p>
            <a:pPr algn="ctr"/>
            <a:r>
              <a:rPr lang="en-US" dirty="0">
                <a:latin typeface="Avenir Medium" panose="02000503020000020003" pitchFamily="2" charset="0"/>
              </a:rPr>
              <a:t>Isolated, Synthetic Nutrients Can Be Drugs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43</a:t>
            </a:fld>
            <a:endParaRPr lang="en-US" dirty="0"/>
          </a:p>
        </p:txBody>
      </p:sp>
      <p:pic>
        <p:nvPicPr>
          <p:cNvPr id="4" name="Graphic 3">
            <a:extLst>
              <a:ext uri="{FF2B5EF4-FFF2-40B4-BE49-F238E27FC236}">
                <a16:creationId xmlns:a16="http://schemas.microsoft.com/office/drawing/2014/main" id="{11208339-2A00-37B8-88D8-166087EC9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647" y="1839921"/>
            <a:ext cx="4703578" cy="2781686"/>
          </a:xfrm>
          <a:prstGeom prst="rect">
            <a:avLst/>
          </a:prstGeom>
        </p:spPr>
      </p:pic>
      <p:sp>
        <p:nvSpPr>
          <p:cNvPr id="11" name="TextBox 10">
            <a:extLst>
              <a:ext uri="{FF2B5EF4-FFF2-40B4-BE49-F238E27FC236}">
                <a16:creationId xmlns:a16="http://schemas.microsoft.com/office/drawing/2014/main" id="{D8CD80F4-3158-56B5-9FB3-EF9388EDFCAE}"/>
              </a:ext>
            </a:extLst>
          </p:cNvPr>
          <p:cNvSpPr txBox="1"/>
          <p:nvPr/>
        </p:nvSpPr>
        <p:spPr>
          <a:xfrm>
            <a:off x="5460531" y="5688562"/>
            <a:ext cx="6096000" cy="369332"/>
          </a:xfrm>
          <a:prstGeom prst="rect">
            <a:avLst/>
          </a:prstGeom>
          <a:noFill/>
        </p:spPr>
        <p:txBody>
          <a:bodyPr wrap="square">
            <a:spAutoFit/>
          </a:bodyPr>
          <a:lstStyle/>
          <a:p>
            <a:r>
              <a:rPr lang="en-US" b="0" i="0" u="sng" strike="noStrike" dirty="0">
                <a:solidFill>
                  <a:srgbClr val="4C2C92"/>
                </a:solidFill>
                <a:effectLst/>
                <a:latin typeface="Helvetica Neue" panose="02000503000000020004" pitchFamily="2" charset="0"/>
                <a:hlinkClick r:id="rId5"/>
              </a:rPr>
              <a:t>Indian Dermatol Online J.</a:t>
            </a:r>
            <a:r>
              <a:rPr lang="en-US" b="0" i="0" u="none" strike="noStrike" dirty="0">
                <a:solidFill>
                  <a:srgbClr val="212121"/>
                </a:solidFill>
                <a:effectLst/>
                <a:latin typeface="Helvetica Neue" panose="02000503000000020004" pitchFamily="2" charset="0"/>
              </a:rPr>
              <a:t> 2013 Apr-Jun; 4(2): 143–146.</a:t>
            </a:r>
            <a:endParaRPr lang="en-US" dirty="0"/>
          </a:p>
        </p:txBody>
      </p:sp>
      <p:sp>
        <p:nvSpPr>
          <p:cNvPr id="14" name="Content Placeholder 2">
            <a:extLst>
              <a:ext uri="{FF2B5EF4-FFF2-40B4-BE49-F238E27FC236}">
                <a16:creationId xmlns:a16="http://schemas.microsoft.com/office/drawing/2014/main" id="{3551F1D1-84E1-E75E-B79A-F8C2C1432D3F}"/>
              </a:ext>
            </a:extLst>
          </p:cNvPr>
          <p:cNvSpPr>
            <a:spLocks noGrp="1"/>
          </p:cNvSpPr>
          <p:nvPr>
            <p:ph idx="1"/>
          </p:nvPr>
        </p:nvSpPr>
        <p:spPr>
          <a:xfrm>
            <a:off x="4826615" y="2464558"/>
            <a:ext cx="6729916" cy="3127885"/>
          </a:xfrm>
        </p:spPr>
        <p:txBody>
          <a:bodyPr anchor="ctr">
            <a:normAutofit/>
          </a:bodyPr>
          <a:lstStyle/>
          <a:p>
            <a:pPr marL="0" indent="0" algn="ctr">
              <a:buNone/>
            </a:pPr>
            <a:r>
              <a:rPr lang="en-US" b="1" dirty="0">
                <a:solidFill>
                  <a:srgbClr val="212121"/>
                </a:solidFill>
                <a:latin typeface="Avenir Medium" panose="02000503020000020003" pitchFamily="2" charset="0"/>
              </a:rPr>
              <a:t>Ascorbic Acid (Vitamin C)</a:t>
            </a:r>
          </a:p>
          <a:p>
            <a:pPr marL="0" indent="0" algn="ctr">
              <a:buNone/>
            </a:pPr>
            <a:endParaRPr lang="en-US" b="1" dirty="0">
              <a:solidFill>
                <a:srgbClr val="212121"/>
              </a:solidFill>
              <a:latin typeface="Avenir Medium" panose="02000503020000020003" pitchFamily="2" charset="0"/>
            </a:endParaRPr>
          </a:p>
          <a:p>
            <a:pPr marL="0" indent="0" algn="ctr">
              <a:buNone/>
            </a:pPr>
            <a:r>
              <a:rPr lang="en-US" dirty="0">
                <a:solidFill>
                  <a:srgbClr val="212121"/>
                </a:solidFill>
                <a:latin typeface="Avenir Medium" panose="02000503020000020003" pitchFamily="2" charset="0"/>
              </a:rPr>
              <a:t>“Vitamin C is a </a:t>
            </a:r>
            <a:r>
              <a:rPr lang="en-US" dirty="0">
                <a:latin typeface="Avenir Medium" panose="02000503020000020003" pitchFamily="2" charset="0"/>
              </a:rPr>
              <a:t>potent antioxidant drug</a:t>
            </a:r>
            <a:r>
              <a:rPr lang="en-US" dirty="0">
                <a:solidFill>
                  <a:srgbClr val="212121"/>
                </a:solidFill>
                <a:latin typeface="Avenir Medium" panose="02000503020000020003" pitchFamily="2" charset="0"/>
              </a:rPr>
              <a:t> that can be used topically</a:t>
            </a:r>
            <a:br>
              <a:rPr lang="en-US" dirty="0">
                <a:solidFill>
                  <a:srgbClr val="212121"/>
                </a:solidFill>
                <a:latin typeface="Avenir Medium" panose="02000503020000020003" pitchFamily="2" charset="0"/>
              </a:rPr>
            </a:br>
            <a:r>
              <a:rPr lang="en-US" dirty="0">
                <a:solidFill>
                  <a:srgbClr val="212121"/>
                </a:solidFill>
                <a:latin typeface="Avenir Medium" panose="02000503020000020003" pitchFamily="2" charset="0"/>
              </a:rPr>
              <a:t>in dermatology to treat and prevent changes associated with </a:t>
            </a:r>
            <a:r>
              <a:rPr lang="en-US" dirty="0" err="1">
                <a:solidFill>
                  <a:srgbClr val="212121"/>
                </a:solidFill>
                <a:latin typeface="Avenir Medium" panose="02000503020000020003" pitchFamily="2" charset="0"/>
              </a:rPr>
              <a:t>photoageing</a:t>
            </a:r>
            <a:r>
              <a:rPr lang="en-US" dirty="0">
                <a:solidFill>
                  <a:srgbClr val="212121"/>
                </a:solidFill>
                <a:latin typeface="Avenir Medium" panose="02000503020000020003" pitchFamily="2" charset="0"/>
              </a:rPr>
              <a:t>.”</a:t>
            </a:r>
            <a:endParaRPr lang="en-US" dirty="0">
              <a:latin typeface="Avenir Medium" panose="02000503020000020003" pitchFamily="2" charset="0"/>
            </a:endParaRPr>
          </a:p>
        </p:txBody>
      </p:sp>
    </p:spTree>
    <p:extLst>
      <p:ext uri="{BB962C8B-B14F-4D97-AF65-F5344CB8AC3E}">
        <p14:creationId xmlns:p14="http://schemas.microsoft.com/office/powerpoint/2010/main" val="3106142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308307"/>
            <a:ext cx="10901488" cy="1264031"/>
          </a:xfrm>
        </p:spPr>
        <p:txBody>
          <a:bodyPr>
            <a:normAutofit/>
          </a:bodyPr>
          <a:lstStyle/>
          <a:p>
            <a:pPr algn="ctr"/>
            <a:r>
              <a:rPr lang="en-US" dirty="0">
                <a:latin typeface="Avenir Medium" panose="02000503020000020003" pitchFamily="2" charset="0"/>
              </a:rPr>
              <a:t>The Entourage Effect In Whole Foods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44</a:t>
            </a:fld>
            <a:endParaRPr lang="en-US" dirty="0"/>
          </a:p>
        </p:txBody>
      </p:sp>
      <p:pic>
        <p:nvPicPr>
          <p:cNvPr id="4" name="Graphic 3">
            <a:extLst>
              <a:ext uri="{FF2B5EF4-FFF2-40B4-BE49-F238E27FC236}">
                <a16:creationId xmlns:a16="http://schemas.microsoft.com/office/drawing/2014/main" id="{11208339-2A00-37B8-88D8-166087EC9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999" y="1994961"/>
            <a:ext cx="4703578" cy="2781686"/>
          </a:xfrm>
          <a:prstGeom prst="rect">
            <a:avLst/>
          </a:prstGeom>
        </p:spPr>
      </p:pic>
      <p:pic>
        <p:nvPicPr>
          <p:cNvPr id="9" name="Content Placeholder 8" descr="A picture containing indoor, vegetable&#10;&#10;Description automatically generated">
            <a:extLst>
              <a:ext uri="{FF2B5EF4-FFF2-40B4-BE49-F238E27FC236}">
                <a16:creationId xmlns:a16="http://schemas.microsoft.com/office/drawing/2014/main" id="{47FA7DCD-CDBE-B7E9-E367-C1766198A401}"/>
              </a:ext>
            </a:extLst>
          </p:cNvPr>
          <p:cNvPicPr>
            <a:picLocks noGrp="1" noChangeAspect="1"/>
          </p:cNvPicPr>
          <p:nvPr>
            <p:ph idx="1"/>
          </p:nvPr>
        </p:nvPicPr>
        <p:blipFill rotWithShape="1">
          <a:blip r:embed="rId5"/>
          <a:srcRect l="58658" t="52216" r="22987" b="12633"/>
          <a:stretch/>
        </p:blipFill>
        <p:spPr>
          <a:xfrm rot="5400000">
            <a:off x="7440669" y="1063313"/>
            <a:ext cx="2781685" cy="4731374"/>
          </a:xfrm>
          <a:prstGeom prst="rect">
            <a:avLst/>
          </a:prstGeom>
        </p:spPr>
      </p:pic>
      <p:sp>
        <p:nvSpPr>
          <p:cNvPr id="10" name="TextBox 9">
            <a:extLst>
              <a:ext uri="{FF2B5EF4-FFF2-40B4-BE49-F238E27FC236}">
                <a16:creationId xmlns:a16="http://schemas.microsoft.com/office/drawing/2014/main" id="{D8C8E868-909B-F23A-4F3E-9590F2F94198}"/>
              </a:ext>
            </a:extLst>
          </p:cNvPr>
          <p:cNvSpPr txBox="1"/>
          <p:nvPr/>
        </p:nvSpPr>
        <p:spPr>
          <a:xfrm>
            <a:off x="825999" y="5278455"/>
            <a:ext cx="5009586" cy="769441"/>
          </a:xfrm>
          <a:prstGeom prst="rect">
            <a:avLst/>
          </a:prstGeom>
          <a:noFill/>
        </p:spPr>
        <p:txBody>
          <a:bodyPr wrap="square" rtlCol="0">
            <a:spAutoFit/>
          </a:bodyPr>
          <a:lstStyle/>
          <a:p>
            <a:pPr algn="ctr"/>
            <a:r>
              <a:rPr lang="en-US" sz="2200" dirty="0">
                <a:latin typeface="Avenir Medium" panose="02000503020000020003" pitchFamily="2" charset="0"/>
              </a:rPr>
              <a:t>Synthetic vitamin C needs to be stabilized artificially</a:t>
            </a:r>
          </a:p>
        </p:txBody>
      </p:sp>
      <p:sp>
        <p:nvSpPr>
          <p:cNvPr id="12" name="TextBox 11">
            <a:extLst>
              <a:ext uri="{FF2B5EF4-FFF2-40B4-BE49-F238E27FC236}">
                <a16:creationId xmlns:a16="http://schemas.microsoft.com/office/drawing/2014/main" id="{968BBDF5-623C-6B77-5B31-6A75C36A444F}"/>
              </a:ext>
            </a:extLst>
          </p:cNvPr>
          <p:cNvSpPr txBox="1"/>
          <p:nvPr/>
        </p:nvSpPr>
        <p:spPr>
          <a:xfrm>
            <a:off x="6304109" y="5109177"/>
            <a:ext cx="5009586" cy="1107996"/>
          </a:xfrm>
          <a:prstGeom prst="rect">
            <a:avLst/>
          </a:prstGeom>
          <a:noFill/>
        </p:spPr>
        <p:txBody>
          <a:bodyPr wrap="square" rtlCol="0">
            <a:spAutoFit/>
          </a:bodyPr>
          <a:lstStyle/>
          <a:p>
            <a:pPr algn="ctr"/>
            <a:r>
              <a:rPr lang="en-US" sz="2200" dirty="0">
                <a:latin typeface="Avenir Medium" panose="02000503020000020003" pitchFamily="2" charset="0"/>
              </a:rPr>
              <a:t>Vitamin C in whole foods comes already stabilized and supported by an entourage of other molecules</a:t>
            </a:r>
          </a:p>
        </p:txBody>
      </p:sp>
      <p:sp>
        <p:nvSpPr>
          <p:cNvPr id="13" name="TextBox 12">
            <a:extLst>
              <a:ext uri="{FF2B5EF4-FFF2-40B4-BE49-F238E27FC236}">
                <a16:creationId xmlns:a16="http://schemas.microsoft.com/office/drawing/2014/main" id="{DBC160C4-ED3E-B4D7-2EFC-07DA1DD4CFD2}"/>
              </a:ext>
            </a:extLst>
          </p:cNvPr>
          <p:cNvSpPr txBox="1"/>
          <p:nvPr/>
        </p:nvSpPr>
        <p:spPr>
          <a:xfrm>
            <a:off x="6304109" y="1462603"/>
            <a:ext cx="5009586" cy="430887"/>
          </a:xfrm>
          <a:prstGeom prst="rect">
            <a:avLst/>
          </a:prstGeom>
          <a:noFill/>
        </p:spPr>
        <p:txBody>
          <a:bodyPr wrap="square" rtlCol="0">
            <a:spAutoFit/>
          </a:bodyPr>
          <a:lstStyle/>
          <a:p>
            <a:pPr algn="ctr"/>
            <a:r>
              <a:rPr lang="en-US" sz="2200" dirty="0">
                <a:latin typeface="Avenir Medium" panose="02000503020000020003" pitchFamily="2" charset="0"/>
              </a:rPr>
              <a:t>Your body recognizes this form easily</a:t>
            </a:r>
          </a:p>
        </p:txBody>
      </p:sp>
    </p:spTree>
    <p:extLst>
      <p:ext uri="{BB962C8B-B14F-4D97-AF65-F5344CB8AC3E}">
        <p14:creationId xmlns:p14="http://schemas.microsoft.com/office/powerpoint/2010/main" val="1876597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850172"/>
            <a:ext cx="10901488" cy="1264031"/>
          </a:xfrm>
        </p:spPr>
        <p:txBody>
          <a:bodyPr>
            <a:normAutofit/>
          </a:bodyPr>
          <a:lstStyle/>
          <a:p>
            <a:pPr algn="ctr"/>
            <a:r>
              <a:rPr lang="en-US" dirty="0">
                <a:latin typeface="Avenir Medium" panose="02000503020000020003" pitchFamily="2" charset="0"/>
              </a:rPr>
              <a:t>Peptides Are FDA-Unapproved Drugs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45</a:t>
            </a:fld>
            <a:endParaRPr lang="en-US" dirty="0"/>
          </a:p>
        </p:txBody>
      </p:sp>
      <p:sp>
        <p:nvSpPr>
          <p:cNvPr id="9" name="TextBox 8">
            <a:extLst>
              <a:ext uri="{FF2B5EF4-FFF2-40B4-BE49-F238E27FC236}">
                <a16:creationId xmlns:a16="http://schemas.microsoft.com/office/drawing/2014/main" id="{04A56EAE-0A69-FD32-DF4F-283725BD2D0B}"/>
              </a:ext>
            </a:extLst>
          </p:cNvPr>
          <p:cNvSpPr txBox="1"/>
          <p:nvPr/>
        </p:nvSpPr>
        <p:spPr>
          <a:xfrm>
            <a:off x="5082831" y="1779659"/>
            <a:ext cx="6585522" cy="523220"/>
          </a:xfrm>
          <a:prstGeom prst="rect">
            <a:avLst/>
          </a:prstGeom>
          <a:noFill/>
        </p:spPr>
        <p:txBody>
          <a:bodyPr wrap="square" rtlCol="0">
            <a:spAutoFit/>
          </a:bodyPr>
          <a:lstStyle/>
          <a:p>
            <a:pPr algn="ctr"/>
            <a:endParaRPr lang="en-US" sz="2800" dirty="0">
              <a:latin typeface="Avenir Book" panose="02000503020000020003" pitchFamily="2" charset="0"/>
            </a:endParaRPr>
          </a:p>
        </p:txBody>
      </p:sp>
      <p:sp>
        <p:nvSpPr>
          <p:cNvPr id="14" name="Content Placeholder 2">
            <a:extLst>
              <a:ext uri="{FF2B5EF4-FFF2-40B4-BE49-F238E27FC236}">
                <a16:creationId xmlns:a16="http://schemas.microsoft.com/office/drawing/2014/main" id="{3551F1D1-84E1-E75E-B79A-F8C2C1432D3F}"/>
              </a:ext>
            </a:extLst>
          </p:cNvPr>
          <p:cNvSpPr>
            <a:spLocks noGrp="1"/>
          </p:cNvSpPr>
          <p:nvPr>
            <p:ph idx="1"/>
          </p:nvPr>
        </p:nvSpPr>
        <p:spPr>
          <a:xfrm>
            <a:off x="513860" y="2146370"/>
            <a:ext cx="11032884" cy="3127885"/>
          </a:xfrm>
        </p:spPr>
        <p:txBody>
          <a:bodyPr anchor="t">
            <a:normAutofit/>
          </a:bodyPr>
          <a:lstStyle/>
          <a:p>
            <a:r>
              <a:rPr lang="en-US" dirty="0">
                <a:solidFill>
                  <a:srgbClr val="212121"/>
                </a:solidFill>
                <a:latin typeface="Avenir Medium" panose="02000503020000020003" pitchFamily="2" charset="0"/>
              </a:rPr>
              <a:t>Peptides are protein fragments that are functionally active in your body.</a:t>
            </a:r>
          </a:p>
          <a:p>
            <a:r>
              <a:rPr lang="en-US" dirty="0">
                <a:solidFill>
                  <a:srgbClr val="212121"/>
                </a:solidFill>
                <a:latin typeface="Avenir Medium" panose="02000503020000020003" pitchFamily="2" charset="0"/>
              </a:rPr>
              <a:t>Peptides, especially neuropeptides are primarily found in anti-aging skincare products, but they also can be found in makeup.</a:t>
            </a:r>
          </a:p>
          <a:p>
            <a:r>
              <a:rPr lang="en-US" dirty="0">
                <a:solidFill>
                  <a:srgbClr val="212121"/>
                </a:solidFill>
                <a:latin typeface="Avenir Medium" panose="02000503020000020003" pitchFamily="2" charset="0"/>
              </a:rPr>
              <a:t>Neuropeptides regulate your physiology, specifically neural activity.</a:t>
            </a:r>
          </a:p>
        </p:txBody>
      </p:sp>
    </p:spTree>
    <p:extLst>
      <p:ext uri="{BB962C8B-B14F-4D97-AF65-F5344CB8AC3E}">
        <p14:creationId xmlns:p14="http://schemas.microsoft.com/office/powerpoint/2010/main" val="2314653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45256" y="1614593"/>
            <a:ext cx="10901488" cy="1264031"/>
          </a:xfrm>
        </p:spPr>
        <p:txBody>
          <a:bodyPr>
            <a:normAutofit fontScale="90000"/>
          </a:bodyPr>
          <a:lstStyle/>
          <a:p>
            <a:pPr algn="ctr"/>
            <a:r>
              <a:rPr lang="en-US" dirty="0">
                <a:latin typeface="Avenir Medium" panose="02000503020000020003" pitchFamily="2" charset="0"/>
              </a:rPr>
              <a:t>What Are The Long-term Effects Of Peptides</a:t>
            </a:r>
            <a:br>
              <a:rPr lang="en-US" dirty="0">
                <a:latin typeface="Avenir Medium" panose="02000503020000020003" pitchFamily="2" charset="0"/>
              </a:rPr>
            </a:br>
            <a:r>
              <a:rPr lang="en-US" dirty="0">
                <a:latin typeface="Avenir Medium" panose="02000503020000020003" pitchFamily="2" charset="0"/>
              </a:rPr>
              <a:t>On Your Health?</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46</a:t>
            </a:fld>
            <a:endParaRPr lang="en-US" dirty="0"/>
          </a:p>
        </p:txBody>
      </p:sp>
      <p:sp>
        <p:nvSpPr>
          <p:cNvPr id="14" name="Content Placeholder 2">
            <a:extLst>
              <a:ext uri="{FF2B5EF4-FFF2-40B4-BE49-F238E27FC236}">
                <a16:creationId xmlns:a16="http://schemas.microsoft.com/office/drawing/2014/main" id="{3551F1D1-84E1-E75E-B79A-F8C2C1432D3F}"/>
              </a:ext>
            </a:extLst>
          </p:cNvPr>
          <p:cNvSpPr>
            <a:spLocks noGrp="1"/>
          </p:cNvSpPr>
          <p:nvPr>
            <p:ph idx="1"/>
          </p:nvPr>
        </p:nvSpPr>
        <p:spPr>
          <a:xfrm>
            <a:off x="579558" y="3531748"/>
            <a:ext cx="11032884" cy="574250"/>
          </a:xfrm>
        </p:spPr>
        <p:txBody>
          <a:bodyPr anchor="t">
            <a:normAutofit/>
          </a:bodyPr>
          <a:lstStyle/>
          <a:p>
            <a:pPr marL="0" indent="0" algn="ctr">
              <a:buNone/>
            </a:pPr>
            <a:r>
              <a:rPr lang="en-US" dirty="0">
                <a:solidFill>
                  <a:srgbClr val="212121"/>
                </a:solidFill>
                <a:latin typeface="Avenir Medium" panose="02000503020000020003" pitchFamily="2" charset="0"/>
              </a:rPr>
              <a:t>Nobody knows...There are no studies and no data.</a:t>
            </a:r>
          </a:p>
          <a:p>
            <a:pPr marL="0" indent="0" algn="ctr">
              <a:buNone/>
            </a:pPr>
            <a:endParaRPr lang="en-US" dirty="0">
              <a:solidFill>
                <a:srgbClr val="212121"/>
              </a:solidFill>
              <a:latin typeface="Avenir Medium" panose="02000503020000020003" pitchFamily="2" charset="0"/>
            </a:endParaRPr>
          </a:p>
          <a:p>
            <a:pPr marL="0" indent="0" algn="ctr">
              <a:buNone/>
            </a:pPr>
            <a:endParaRPr lang="en-US" dirty="0">
              <a:solidFill>
                <a:srgbClr val="212121"/>
              </a:solidFill>
              <a:latin typeface="Avenir Medium" panose="02000503020000020003" pitchFamily="2" charset="0"/>
            </a:endParaRPr>
          </a:p>
        </p:txBody>
      </p:sp>
    </p:spTree>
    <p:extLst>
      <p:ext uri="{BB962C8B-B14F-4D97-AF65-F5344CB8AC3E}">
        <p14:creationId xmlns:p14="http://schemas.microsoft.com/office/powerpoint/2010/main" val="2594691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6904" y="3058550"/>
            <a:ext cx="5610121" cy="1201829"/>
          </a:xfrm>
        </p:spPr>
        <p:txBody>
          <a:bodyPr>
            <a:normAutofit/>
          </a:bodyPr>
          <a:lstStyle/>
          <a:p>
            <a:pPr algn="ctr"/>
            <a:r>
              <a:rPr lang="en-US" dirty="0">
                <a:latin typeface="Avenir Medium" panose="02000503020000020003" pitchFamily="2" charset="0"/>
              </a:rPr>
              <a:t>Clinical Trials</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47</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914406" y="5381952"/>
            <a:ext cx="4812630" cy="1067560"/>
          </a:xfrm>
        </p:spPr>
        <p:txBody>
          <a:bodyPr anchor="t">
            <a:normAutofit/>
          </a:bodyPr>
          <a:lstStyle/>
          <a:p>
            <a:pPr marL="0" indent="0">
              <a:buNone/>
            </a:pPr>
            <a:r>
              <a:rPr lang="en-US" dirty="0">
                <a:solidFill>
                  <a:srgbClr val="FF0000"/>
                </a:solidFill>
                <a:latin typeface="Avenir Medium" panose="02000503020000020003" pitchFamily="2" charset="0"/>
              </a:rPr>
              <a:t>Small sample size</a:t>
            </a:r>
          </a:p>
          <a:p>
            <a:pPr marL="0" indent="0">
              <a:buNone/>
            </a:pPr>
            <a:r>
              <a:rPr lang="en-US" dirty="0">
                <a:solidFill>
                  <a:srgbClr val="FF0000"/>
                </a:solidFill>
                <a:latin typeface="Avenir Medium" panose="02000503020000020003" pitchFamily="2" charset="0"/>
              </a:rPr>
              <a:t>Short trials (hours / weeks)</a:t>
            </a:r>
          </a:p>
        </p:txBody>
      </p:sp>
      <p:sp>
        <p:nvSpPr>
          <p:cNvPr id="13" name="TextBox 12">
            <a:extLst>
              <a:ext uri="{FF2B5EF4-FFF2-40B4-BE49-F238E27FC236}">
                <a16:creationId xmlns:a16="http://schemas.microsoft.com/office/drawing/2014/main" id="{BECD2EDB-8634-4C59-2320-465107EF3FFE}"/>
              </a:ext>
            </a:extLst>
          </p:cNvPr>
          <p:cNvSpPr txBox="1"/>
          <p:nvPr/>
        </p:nvSpPr>
        <p:spPr>
          <a:xfrm>
            <a:off x="1150401" y="1561340"/>
            <a:ext cx="4376054" cy="523220"/>
          </a:xfrm>
          <a:prstGeom prst="rect">
            <a:avLst/>
          </a:prstGeom>
          <a:noFill/>
        </p:spPr>
        <p:txBody>
          <a:bodyPr wrap="square" rtlCol="0">
            <a:spAutoFit/>
          </a:bodyPr>
          <a:lstStyle/>
          <a:p>
            <a:r>
              <a:rPr lang="en-US" sz="2800" dirty="0">
                <a:solidFill>
                  <a:srgbClr val="FF0000"/>
                </a:solidFill>
                <a:latin typeface="Avenir Medium" panose="02000503020000020003" pitchFamily="2" charset="0"/>
              </a:rPr>
              <a:t>Subjective Measurements</a:t>
            </a:r>
          </a:p>
        </p:txBody>
      </p:sp>
      <p:grpSp>
        <p:nvGrpSpPr>
          <p:cNvPr id="17" name="Group 16">
            <a:extLst>
              <a:ext uri="{FF2B5EF4-FFF2-40B4-BE49-F238E27FC236}">
                <a16:creationId xmlns:a16="http://schemas.microsoft.com/office/drawing/2014/main" id="{6219F85C-FCEA-6103-C9A6-F27E50B5A899}"/>
              </a:ext>
            </a:extLst>
          </p:cNvPr>
          <p:cNvGrpSpPr/>
          <p:nvPr/>
        </p:nvGrpSpPr>
        <p:grpSpPr>
          <a:xfrm>
            <a:off x="5514763" y="135713"/>
            <a:ext cx="5975104" cy="6259551"/>
            <a:chOff x="5808681" y="135713"/>
            <a:chExt cx="5975104" cy="6259551"/>
          </a:xfrm>
        </p:grpSpPr>
        <p:grpSp>
          <p:nvGrpSpPr>
            <p:cNvPr id="15" name="Group 14">
              <a:extLst>
                <a:ext uri="{FF2B5EF4-FFF2-40B4-BE49-F238E27FC236}">
                  <a16:creationId xmlns:a16="http://schemas.microsoft.com/office/drawing/2014/main" id="{E2E94C4D-8931-1479-9CC6-67E6BDC26C8D}"/>
                </a:ext>
              </a:extLst>
            </p:cNvPr>
            <p:cNvGrpSpPr/>
            <p:nvPr/>
          </p:nvGrpSpPr>
          <p:grpSpPr>
            <a:xfrm>
              <a:off x="6092083" y="135713"/>
              <a:ext cx="5691702" cy="6259551"/>
              <a:chOff x="6116375" y="113128"/>
              <a:chExt cx="5691702" cy="6259551"/>
            </a:xfrm>
          </p:grpSpPr>
          <p:pic>
            <p:nvPicPr>
              <p:cNvPr id="4" name="Picture 3" descr="Text&#10;&#10;Description automatically generated">
                <a:extLst>
                  <a:ext uri="{FF2B5EF4-FFF2-40B4-BE49-F238E27FC236}">
                    <a16:creationId xmlns:a16="http://schemas.microsoft.com/office/drawing/2014/main" id="{E22404C7-2C2E-3DD6-C244-0B944506269C}"/>
                  </a:ext>
                </a:extLst>
              </p:cNvPr>
              <p:cNvPicPr>
                <a:picLocks noChangeAspect="1"/>
              </p:cNvPicPr>
              <p:nvPr/>
            </p:nvPicPr>
            <p:blipFill>
              <a:blip r:embed="rId3"/>
              <a:stretch>
                <a:fillRect/>
              </a:stretch>
            </p:blipFill>
            <p:spPr>
              <a:xfrm>
                <a:off x="6116375" y="113128"/>
                <a:ext cx="5691702" cy="6259551"/>
              </a:xfrm>
              <a:prstGeom prst="rect">
                <a:avLst/>
              </a:prstGeom>
            </p:spPr>
          </p:pic>
          <p:cxnSp>
            <p:nvCxnSpPr>
              <p:cNvPr id="9" name="Straight Connector 8">
                <a:extLst>
                  <a:ext uri="{FF2B5EF4-FFF2-40B4-BE49-F238E27FC236}">
                    <a16:creationId xmlns:a16="http://schemas.microsoft.com/office/drawing/2014/main" id="{8FAE5277-7BBE-19C7-DA20-136E55E9135B}"/>
                  </a:ext>
                </a:extLst>
              </p:cNvPr>
              <p:cNvCxnSpPr/>
              <p:nvPr/>
            </p:nvCxnSpPr>
            <p:spPr>
              <a:xfrm>
                <a:off x="9784272" y="5676900"/>
                <a:ext cx="972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FA86B8-2A95-0B24-01F9-7D2946631E50}"/>
                  </a:ext>
                </a:extLst>
              </p:cNvPr>
              <p:cNvCxnSpPr/>
              <p:nvPr/>
            </p:nvCxnSpPr>
            <p:spPr>
              <a:xfrm>
                <a:off x="9865917" y="6188529"/>
                <a:ext cx="972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030ABE-8EC6-A64F-E775-CCA68F949ADE}"/>
                  </a:ext>
                </a:extLst>
              </p:cNvPr>
              <p:cNvCxnSpPr/>
              <p:nvPr/>
            </p:nvCxnSpPr>
            <p:spPr>
              <a:xfrm>
                <a:off x="8218715" y="5693229"/>
                <a:ext cx="972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7473DDE-7DEA-0F5C-2145-39E2BA031243}"/>
                </a:ext>
              </a:extLst>
            </p:cNvPr>
            <p:cNvGrpSpPr/>
            <p:nvPr/>
          </p:nvGrpSpPr>
          <p:grpSpPr>
            <a:xfrm>
              <a:off x="5808681" y="1181099"/>
              <a:ext cx="608448" cy="5154390"/>
              <a:chOff x="5808681" y="1181099"/>
              <a:chExt cx="608448" cy="5154390"/>
            </a:xfrm>
          </p:grpSpPr>
          <p:sp>
            <p:nvSpPr>
              <p:cNvPr id="12" name="Left Brace 11">
                <a:extLst>
                  <a:ext uri="{FF2B5EF4-FFF2-40B4-BE49-F238E27FC236}">
                    <a16:creationId xmlns:a16="http://schemas.microsoft.com/office/drawing/2014/main" id="{D729D4DB-95E7-799B-B7C9-DD02060D433C}"/>
                  </a:ext>
                </a:extLst>
              </p:cNvPr>
              <p:cNvSpPr/>
              <p:nvPr/>
            </p:nvSpPr>
            <p:spPr>
              <a:xfrm>
                <a:off x="5910943" y="1181099"/>
                <a:ext cx="506186" cy="1283703"/>
              </a:xfrm>
              <a:prstGeom prst="leftBrace">
                <a:avLst>
                  <a:gd name="adj1" fmla="val 30914"/>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80D710E5-78F5-26EF-B3C9-2C78694C41DB}"/>
                  </a:ext>
                </a:extLst>
              </p:cNvPr>
              <p:cNvSpPr/>
              <p:nvPr/>
            </p:nvSpPr>
            <p:spPr>
              <a:xfrm>
                <a:off x="5808681" y="5267929"/>
                <a:ext cx="506186" cy="1067560"/>
              </a:xfrm>
              <a:prstGeom prst="leftBrace">
                <a:avLst>
                  <a:gd name="adj1" fmla="val 2768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1512163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1233081" y="466492"/>
            <a:ext cx="10901488" cy="905290"/>
          </a:xfrm>
        </p:spPr>
        <p:txBody>
          <a:bodyPr>
            <a:normAutofit/>
          </a:bodyPr>
          <a:lstStyle/>
          <a:p>
            <a:r>
              <a:rPr lang="en-US" dirty="0" err="1">
                <a:solidFill>
                  <a:srgbClr val="877DFF"/>
                </a:solidFill>
                <a:latin typeface="Avenir Medium" panose="02000503020000020003" pitchFamily="2" charset="0"/>
              </a:rPr>
              <a:t>Bexi</a:t>
            </a:r>
            <a:r>
              <a:rPr lang="en-US" dirty="0">
                <a:solidFill>
                  <a:srgbClr val="877DFF"/>
                </a:solidFill>
                <a:latin typeface="Avenir Medium" panose="02000503020000020003" pitchFamily="2" charset="0"/>
              </a:rPr>
              <a:t> Sez...</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5222585" y="1610644"/>
            <a:ext cx="6313714" cy="4856260"/>
          </a:xfrm>
        </p:spPr>
        <p:txBody>
          <a:bodyPr>
            <a:normAutofit/>
          </a:bodyPr>
          <a:lstStyle/>
          <a:p>
            <a:pPr marL="0" indent="0">
              <a:buNone/>
            </a:pPr>
            <a:r>
              <a:rPr lang="en-US" sz="3000" dirty="0">
                <a:solidFill>
                  <a:srgbClr val="00B400"/>
                </a:solidFill>
                <a:latin typeface="Avenir Medium" panose="02000503020000020003" pitchFamily="2" charset="0"/>
              </a:rPr>
              <a:t>Beautiful skin is functional skin.</a:t>
            </a:r>
          </a:p>
          <a:p>
            <a:pPr marL="0" indent="0">
              <a:buNone/>
            </a:pPr>
            <a:endParaRPr lang="en-US" sz="3000" dirty="0">
              <a:solidFill>
                <a:srgbClr val="00B400"/>
              </a:solidFill>
              <a:latin typeface="Avenir Medium" panose="02000503020000020003" pitchFamily="2" charset="0"/>
            </a:endParaRPr>
          </a:p>
          <a:p>
            <a:pPr marL="0" indent="0">
              <a:buNone/>
            </a:pPr>
            <a:r>
              <a:rPr lang="en-US" sz="3000" dirty="0">
                <a:solidFill>
                  <a:srgbClr val="00B400"/>
                </a:solidFill>
                <a:latin typeface="Avenir Medium" panose="02000503020000020003" pitchFamily="2" charset="0"/>
              </a:rPr>
              <a:t>Skin care IS health care.</a:t>
            </a:r>
          </a:p>
          <a:p>
            <a:pPr marL="0" indent="0">
              <a:buNone/>
            </a:pPr>
            <a:endParaRPr lang="en-US" sz="3000" dirty="0">
              <a:solidFill>
                <a:srgbClr val="00B400"/>
              </a:solidFill>
              <a:latin typeface="Avenir Medium" panose="02000503020000020003" pitchFamily="2" charset="0"/>
            </a:endParaRPr>
          </a:p>
          <a:p>
            <a:pPr marL="0" indent="0">
              <a:buNone/>
            </a:pPr>
            <a:r>
              <a:rPr lang="en-US" sz="3000" dirty="0">
                <a:solidFill>
                  <a:srgbClr val="00B400"/>
                </a:solidFill>
                <a:latin typeface="Avenir Medium" panose="02000503020000020003" pitchFamily="2" charset="0"/>
              </a:rPr>
              <a:t>Feed your skin and skin microbes whole foods from the outside in.</a:t>
            </a:r>
          </a:p>
          <a:p>
            <a:pPr marL="0" indent="0">
              <a:buNone/>
            </a:pPr>
            <a:endParaRPr lang="en-US" sz="3000" dirty="0">
              <a:solidFill>
                <a:srgbClr val="00B400"/>
              </a:solidFill>
              <a:latin typeface="Avenir Medium" panose="02000503020000020003" pitchFamily="2" charset="0"/>
            </a:endParaRPr>
          </a:p>
          <a:p>
            <a:pPr marL="0" indent="0" algn="ctr">
              <a:buNone/>
            </a:pPr>
            <a:r>
              <a:rPr lang="en-US" sz="3800" dirty="0">
                <a:solidFill>
                  <a:srgbClr val="877DFF"/>
                </a:solidFill>
                <a:latin typeface="Avenir Medium" panose="02000503020000020003" pitchFamily="2" charset="0"/>
              </a:rPr>
              <a:t>Reconnect with you.</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48</a:t>
            </a:fld>
            <a:endParaRPr lang="en-US"/>
          </a:p>
        </p:txBody>
      </p:sp>
      <p:pic>
        <p:nvPicPr>
          <p:cNvPr id="5" name="Picture 4" descr="A person with black hair&#10;&#10;Description automatically generated with low confidence">
            <a:extLst>
              <a:ext uri="{FF2B5EF4-FFF2-40B4-BE49-F238E27FC236}">
                <a16:creationId xmlns:a16="http://schemas.microsoft.com/office/drawing/2014/main" id="{962E8EE5-25E8-3FFC-C460-02F33F800FA3}"/>
              </a:ext>
            </a:extLst>
          </p:cNvPr>
          <p:cNvPicPr>
            <a:picLocks noChangeAspect="1"/>
          </p:cNvPicPr>
          <p:nvPr/>
        </p:nvPicPr>
        <p:blipFill>
          <a:blip r:embed="rId3"/>
          <a:stretch>
            <a:fillRect/>
          </a:stretch>
        </p:blipFill>
        <p:spPr>
          <a:xfrm>
            <a:off x="995722" y="1371781"/>
            <a:ext cx="3267634" cy="4598891"/>
          </a:xfrm>
          <a:prstGeom prst="rect">
            <a:avLst/>
          </a:prstGeom>
        </p:spPr>
      </p:pic>
    </p:spTree>
    <p:extLst>
      <p:ext uri="{BB962C8B-B14F-4D97-AF65-F5344CB8AC3E}">
        <p14:creationId xmlns:p14="http://schemas.microsoft.com/office/powerpoint/2010/main" val="1229475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956065" y="620403"/>
            <a:ext cx="4815275" cy="2654360"/>
          </a:xfrm>
        </p:spPr>
        <p:txBody>
          <a:bodyPr>
            <a:normAutofit/>
          </a:bodyPr>
          <a:lstStyle/>
          <a:p>
            <a:pPr algn="ctr"/>
            <a:r>
              <a:rPr lang="en-US" dirty="0">
                <a:latin typeface="Avenir Medium" panose="02000503020000020003" pitchFamily="2" charset="0"/>
              </a:rPr>
              <a:t>Feed Your Skin Whole Foods</a:t>
            </a:r>
            <a:br>
              <a:rPr lang="en-US" dirty="0">
                <a:latin typeface="Avenir Medium" panose="02000503020000020003" pitchFamily="2" charset="0"/>
              </a:rPr>
            </a:br>
            <a:r>
              <a:rPr lang="en-US" dirty="0">
                <a:latin typeface="Avenir Medium" panose="02000503020000020003" pitchFamily="2" charset="0"/>
              </a:rPr>
              <a:t>(Again...)</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1523147" y="6350811"/>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49</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714898" y="3307784"/>
            <a:ext cx="5488961" cy="3535454"/>
          </a:xfrm>
        </p:spPr>
        <p:txBody>
          <a:bodyPr anchor="t">
            <a:normAutofit/>
          </a:bodyPr>
          <a:lstStyle/>
          <a:p>
            <a:r>
              <a:rPr lang="en-US" dirty="0">
                <a:solidFill>
                  <a:srgbClr val="00B400"/>
                </a:solidFill>
                <a:latin typeface="Avenir Medium" panose="02000503020000020003" pitchFamily="2" charset="0"/>
              </a:rPr>
              <a:t>Save money, time, and energy.</a:t>
            </a:r>
          </a:p>
          <a:p>
            <a:r>
              <a:rPr lang="en-US" dirty="0">
                <a:solidFill>
                  <a:srgbClr val="00B400"/>
                </a:solidFill>
                <a:latin typeface="Avenir Medium" panose="02000503020000020003" pitchFamily="2" charset="0"/>
              </a:rPr>
              <a:t>Save Mother Nature.</a:t>
            </a:r>
          </a:p>
          <a:p>
            <a:r>
              <a:rPr lang="en-US" dirty="0">
                <a:solidFill>
                  <a:srgbClr val="00B400"/>
                </a:solidFill>
                <a:latin typeface="Avenir Medium" panose="02000503020000020003" pitchFamily="2" charset="0"/>
              </a:rPr>
              <a:t>Improve your health.</a:t>
            </a:r>
          </a:p>
          <a:p>
            <a:r>
              <a:rPr lang="en-US" dirty="0">
                <a:solidFill>
                  <a:srgbClr val="00B400"/>
                </a:solidFill>
                <a:latin typeface="Avenir Medium" panose="02000503020000020003" pitchFamily="2" charset="0"/>
              </a:rPr>
              <a:t>Free You; Be You.</a:t>
            </a:r>
          </a:p>
        </p:txBody>
      </p:sp>
      <p:pic>
        <p:nvPicPr>
          <p:cNvPr id="3" name="Picture 2" descr="A child jumping in the air&#10;&#10;Description automatically generated with low confidence">
            <a:extLst>
              <a:ext uri="{FF2B5EF4-FFF2-40B4-BE49-F238E27FC236}">
                <a16:creationId xmlns:a16="http://schemas.microsoft.com/office/drawing/2014/main" id="{9E1E8C8A-0D02-A06A-9871-D1F66CE7E1C0}"/>
              </a:ext>
            </a:extLst>
          </p:cNvPr>
          <p:cNvPicPr>
            <a:picLocks noChangeAspect="1"/>
          </p:cNvPicPr>
          <p:nvPr/>
        </p:nvPicPr>
        <p:blipFill>
          <a:blip r:embed="rId3"/>
          <a:stretch>
            <a:fillRect/>
          </a:stretch>
        </p:blipFill>
        <p:spPr>
          <a:xfrm>
            <a:off x="9363689" y="3420524"/>
            <a:ext cx="2828311" cy="3429000"/>
          </a:xfrm>
          <a:prstGeom prst="rect">
            <a:avLst/>
          </a:prstGeom>
        </p:spPr>
      </p:pic>
      <p:pic>
        <p:nvPicPr>
          <p:cNvPr id="9" name="Picture 8" descr="A picture containing person, wall, indoor&#10;&#10;Description automatically generated">
            <a:extLst>
              <a:ext uri="{FF2B5EF4-FFF2-40B4-BE49-F238E27FC236}">
                <a16:creationId xmlns:a16="http://schemas.microsoft.com/office/drawing/2014/main" id="{29138638-F1B6-BCAA-017B-3089A02C384B}"/>
              </a:ext>
            </a:extLst>
          </p:cNvPr>
          <p:cNvPicPr>
            <a:picLocks noChangeAspect="1"/>
          </p:cNvPicPr>
          <p:nvPr/>
        </p:nvPicPr>
        <p:blipFill rotWithShape="1">
          <a:blip r:embed="rId4"/>
          <a:srcRect b="13787"/>
          <a:stretch/>
        </p:blipFill>
        <p:spPr>
          <a:xfrm>
            <a:off x="6888818" y="3420525"/>
            <a:ext cx="2651591" cy="3429000"/>
          </a:xfrm>
          <a:prstGeom prst="rect">
            <a:avLst/>
          </a:prstGeom>
        </p:spPr>
      </p:pic>
      <p:pic>
        <p:nvPicPr>
          <p:cNvPr id="10" name="Picture 9" descr="A stack of paper money&#10;&#10;Description automatically generated with medium confidence">
            <a:extLst>
              <a:ext uri="{FF2B5EF4-FFF2-40B4-BE49-F238E27FC236}">
                <a16:creationId xmlns:a16="http://schemas.microsoft.com/office/drawing/2014/main" id="{38CC1466-5806-3BC2-8716-AAB2E144EF59}"/>
              </a:ext>
            </a:extLst>
          </p:cNvPr>
          <p:cNvPicPr>
            <a:picLocks noChangeAspect="1"/>
          </p:cNvPicPr>
          <p:nvPr/>
        </p:nvPicPr>
        <p:blipFill>
          <a:blip r:embed="rId5"/>
          <a:stretch>
            <a:fillRect/>
          </a:stretch>
        </p:blipFill>
        <p:spPr>
          <a:xfrm>
            <a:off x="6879648" y="1"/>
            <a:ext cx="5303182" cy="3535454"/>
          </a:xfrm>
          <a:prstGeom prst="rect">
            <a:avLst/>
          </a:prstGeom>
        </p:spPr>
      </p:pic>
    </p:spTree>
    <p:extLst>
      <p:ext uri="{BB962C8B-B14F-4D97-AF65-F5344CB8AC3E}">
        <p14:creationId xmlns:p14="http://schemas.microsoft.com/office/powerpoint/2010/main" val="322285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557894" y="217070"/>
            <a:ext cx="10771412" cy="1555407"/>
          </a:xfrm>
        </p:spPr>
        <p:txBody>
          <a:bodyPr>
            <a:normAutofit/>
          </a:bodyPr>
          <a:lstStyle/>
          <a:p>
            <a:pPr algn="ctr"/>
            <a:r>
              <a:rPr lang="en-US" dirty="0">
                <a:latin typeface="Avenir Medium" panose="02000503020000020003" pitchFamily="2" charset="0"/>
              </a:rPr>
              <a:t>Undiagnosed Sjogren’s &amp; A Career Pivot</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557894" y="1888954"/>
            <a:ext cx="11156733" cy="4018548"/>
          </a:xfrm>
        </p:spPr>
        <p:txBody>
          <a:bodyPr>
            <a:normAutofit/>
          </a:bodyPr>
          <a:lstStyle/>
          <a:p>
            <a:r>
              <a:rPr lang="en-US" dirty="0">
                <a:latin typeface="Avenir Medium" panose="02000503020000020003" pitchFamily="2" charset="0"/>
              </a:rPr>
              <a:t>My skin was so sensitive I could no longer work in a lab; </a:t>
            </a:r>
            <a:br>
              <a:rPr lang="en-US" dirty="0">
                <a:latin typeface="Avenir Medium" panose="02000503020000020003" pitchFamily="2" charset="0"/>
              </a:rPr>
            </a:br>
            <a:r>
              <a:rPr lang="en-US" dirty="0">
                <a:latin typeface="Avenir Medium" panose="02000503020000020003" pitchFamily="2" charset="0"/>
              </a:rPr>
              <a:t>I couldn’t be exposed to chemicals and mice (and a lot else).</a:t>
            </a:r>
          </a:p>
          <a:p>
            <a:r>
              <a:rPr lang="en-US" dirty="0">
                <a:latin typeface="Avenir Medium" panose="02000503020000020003" pitchFamily="2" charset="0"/>
              </a:rPr>
              <a:t>My fatigue was so severe I could no longer work any 9-5 job.</a:t>
            </a:r>
          </a:p>
          <a:p>
            <a:r>
              <a:rPr lang="en-US" dirty="0">
                <a:latin typeface="Avenir Medium" panose="02000503020000020003" pitchFamily="2" charset="0"/>
              </a:rPr>
              <a:t>I required a flexible work schedule</a:t>
            </a:r>
            <a:br>
              <a:rPr lang="en-US" dirty="0">
                <a:latin typeface="Avenir Medium" panose="02000503020000020003" pitchFamily="2" charset="0"/>
              </a:rPr>
            </a:br>
            <a:r>
              <a:rPr lang="en-US" dirty="0">
                <a:latin typeface="Avenir Medium" panose="02000503020000020003" pitchFamily="2" charset="0"/>
              </a:rPr>
              <a:t>to accommodate my health needs.</a:t>
            </a:r>
          </a:p>
          <a:p>
            <a:r>
              <a:rPr lang="en-US" dirty="0">
                <a:latin typeface="Avenir Medium" panose="02000503020000020003" pitchFamily="2" charset="0"/>
              </a:rPr>
              <a:t>I always wanted to own a business.</a:t>
            </a:r>
          </a:p>
          <a:p>
            <a:r>
              <a:rPr lang="en-US" dirty="0">
                <a:latin typeface="Avenir Medium" panose="02000503020000020003" pitchFamily="2" charset="0"/>
              </a:rPr>
              <a:t>I founded </a:t>
            </a:r>
            <a:r>
              <a:rPr lang="en-US" dirty="0" err="1">
                <a:latin typeface="Avenir Medium" panose="02000503020000020003" pitchFamily="2" charset="0"/>
              </a:rPr>
              <a:t>Bexi’s</a:t>
            </a:r>
            <a:r>
              <a:rPr lang="en-US" dirty="0">
                <a:latin typeface="Avenir Medium" panose="02000503020000020003" pitchFamily="2" charset="0"/>
              </a:rPr>
              <a:t> before I was diagnosed</a:t>
            </a:r>
            <a:br>
              <a:rPr lang="en-US" dirty="0">
                <a:latin typeface="Avenir Medium" panose="02000503020000020003" pitchFamily="2" charset="0"/>
              </a:rPr>
            </a:br>
            <a:r>
              <a:rPr lang="en-US" dirty="0">
                <a:latin typeface="Avenir Medium" panose="02000503020000020003" pitchFamily="2" charset="0"/>
              </a:rPr>
              <a:t>with Sjogren’s.</a:t>
            </a:r>
          </a:p>
          <a:p>
            <a:endParaRPr lang="en-US" dirty="0">
              <a:latin typeface="Avenir Medium" panose="02000503020000020003" pitchFamily="2" charset="0"/>
            </a:endParaRPr>
          </a:p>
        </p:txBody>
      </p:sp>
      <p:pic>
        <p:nvPicPr>
          <p:cNvPr id="5" name="Picture 4" descr="Logo, company name&#10;&#10;Description automatically generated">
            <a:extLst>
              <a:ext uri="{FF2B5EF4-FFF2-40B4-BE49-F238E27FC236}">
                <a16:creationId xmlns:a16="http://schemas.microsoft.com/office/drawing/2014/main" id="{CD34573D-EC23-A9C9-3F08-9430A1C16234}"/>
              </a:ext>
            </a:extLst>
          </p:cNvPr>
          <p:cNvPicPr>
            <a:picLocks noChangeAspect="1"/>
          </p:cNvPicPr>
          <p:nvPr/>
        </p:nvPicPr>
        <p:blipFill>
          <a:blip r:embed="rId3"/>
          <a:stretch>
            <a:fillRect/>
          </a:stretch>
        </p:blipFill>
        <p:spPr>
          <a:xfrm>
            <a:off x="7640298" y="3468318"/>
            <a:ext cx="3737451" cy="2888031"/>
          </a:xfrm>
          <a:prstGeom prst="rect">
            <a:avLst/>
          </a:prstGeom>
        </p:spPr>
      </p:pic>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5</a:t>
            </a:fld>
            <a:endParaRPr lang="en-US"/>
          </a:p>
        </p:txBody>
      </p:sp>
    </p:spTree>
    <p:extLst>
      <p:ext uri="{BB962C8B-B14F-4D97-AF65-F5344CB8AC3E}">
        <p14:creationId xmlns:p14="http://schemas.microsoft.com/office/powerpoint/2010/main" val="2343727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04715" y="151459"/>
            <a:ext cx="11621395" cy="1210418"/>
          </a:xfrm>
        </p:spPr>
        <p:txBody>
          <a:bodyPr>
            <a:normAutofit fontScale="90000"/>
          </a:bodyPr>
          <a:lstStyle/>
          <a:p>
            <a:pPr algn="ctr"/>
            <a:r>
              <a:rPr lang="en-US" dirty="0">
                <a:latin typeface="Avenir Medium" panose="02000503020000020003" pitchFamily="2" charset="0"/>
              </a:rPr>
              <a:t>Effects Of Using Whole Foods (...) As Skincare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333481"/>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50</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2291820" y="4379685"/>
            <a:ext cx="2436864" cy="496246"/>
          </a:xfrm>
        </p:spPr>
        <p:txBody>
          <a:bodyPr anchor="t">
            <a:normAutofit/>
          </a:bodyPr>
          <a:lstStyle/>
          <a:p>
            <a:pPr marL="0" indent="0" algn="ctr">
              <a:buNone/>
            </a:pPr>
            <a:r>
              <a:rPr lang="en-US" dirty="0">
                <a:latin typeface="Avenir Medium" panose="02000503020000020003" pitchFamily="2" charset="0"/>
              </a:rPr>
              <a:t>Before </a:t>
            </a:r>
            <a:r>
              <a:rPr lang="en-US" dirty="0" err="1">
                <a:latin typeface="Avenir Medium" panose="02000503020000020003" pitchFamily="2" charset="0"/>
              </a:rPr>
              <a:t>Bexi’s</a:t>
            </a:r>
            <a:endParaRPr lang="en-US" dirty="0">
              <a:latin typeface="Avenir Medium" panose="02000503020000020003" pitchFamily="2" charset="0"/>
            </a:endParaRPr>
          </a:p>
        </p:txBody>
      </p:sp>
      <p:grpSp>
        <p:nvGrpSpPr>
          <p:cNvPr id="15" name="Group 14">
            <a:extLst>
              <a:ext uri="{FF2B5EF4-FFF2-40B4-BE49-F238E27FC236}">
                <a16:creationId xmlns:a16="http://schemas.microsoft.com/office/drawing/2014/main" id="{503DA7D0-8BA3-0A6D-9B12-8F3B730FC5A5}"/>
              </a:ext>
            </a:extLst>
          </p:cNvPr>
          <p:cNvGrpSpPr/>
          <p:nvPr/>
        </p:nvGrpSpPr>
        <p:grpSpPr>
          <a:xfrm>
            <a:off x="2291821" y="1152231"/>
            <a:ext cx="7595377" cy="3734420"/>
            <a:chOff x="2291821" y="1152231"/>
            <a:chExt cx="7595377" cy="3734420"/>
          </a:xfrm>
        </p:grpSpPr>
        <p:sp>
          <p:nvSpPr>
            <p:cNvPr id="18" name="Content Placeholder 2">
              <a:extLst>
                <a:ext uri="{FF2B5EF4-FFF2-40B4-BE49-F238E27FC236}">
                  <a16:creationId xmlns:a16="http://schemas.microsoft.com/office/drawing/2014/main" id="{2191DA53-530D-3D50-D8A1-BE03D99340C1}"/>
                </a:ext>
              </a:extLst>
            </p:cNvPr>
            <p:cNvSpPr txBox="1">
              <a:spLocks/>
            </p:cNvSpPr>
            <p:nvPr/>
          </p:nvSpPr>
          <p:spPr>
            <a:xfrm>
              <a:off x="4800432" y="4390405"/>
              <a:ext cx="5086766"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venir Medium" panose="02000503020000020003" pitchFamily="2" charset="0"/>
                </a:rPr>
                <a:t>After </a:t>
              </a:r>
              <a:r>
                <a:rPr lang="en-US" dirty="0" err="1">
                  <a:latin typeface="Avenir Medium" panose="02000503020000020003" pitchFamily="2" charset="0"/>
                </a:rPr>
                <a:t>Bexi’s</a:t>
              </a:r>
              <a:endParaRPr lang="en-US" dirty="0">
                <a:latin typeface="Avenir Medium" panose="02000503020000020003" pitchFamily="2" charset="0"/>
              </a:endParaRPr>
            </a:p>
          </p:txBody>
        </p:sp>
        <p:grpSp>
          <p:nvGrpSpPr>
            <p:cNvPr id="4" name="Group 3">
              <a:extLst>
                <a:ext uri="{FF2B5EF4-FFF2-40B4-BE49-F238E27FC236}">
                  <a16:creationId xmlns:a16="http://schemas.microsoft.com/office/drawing/2014/main" id="{7CDB6F81-5E87-B353-A262-0F585FCA421A}"/>
                </a:ext>
              </a:extLst>
            </p:cNvPr>
            <p:cNvGrpSpPr/>
            <p:nvPr/>
          </p:nvGrpSpPr>
          <p:grpSpPr>
            <a:xfrm>
              <a:off x="2291821" y="1152231"/>
              <a:ext cx="7454086" cy="3277590"/>
              <a:chOff x="2291821" y="1152231"/>
              <a:chExt cx="7454086" cy="3277590"/>
            </a:xfrm>
          </p:grpSpPr>
          <p:grpSp>
            <p:nvGrpSpPr>
              <p:cNvPr id="22" name="Group 21">
                <a:extLst>
                  <a:ext uri="{FF2B5EF4-FFF2-40B4-BE49-F238E27FC236}">
                    <a16:creationId xmlns:a16="http://schemas.microsoft.com/office/drawing/2014/main" id="{AC9B50E0-6470-A748-E8F6-D1F5C3297ED1}"/>
                  </a:ext>
                </a:extLst>
              </p:cNvPr>
              <p:cNvGrpSpPr/>
              <p:nvPr/>
            </p:nvGrpSpPr>
            <p:grpSpPr>
              <a:xfrm>
                <a:off x="2291821" y="1152231"/>
                <a:ext cx="2436864" cy="2600696"/>
                <a:chOff x="1258667" y="2293004"/>
                <a:chExt cx="2436864" cy="2600696"/>
              </a:xfrm>
            </p:grpSpPr>
            <p:pic>
              <p:nvPicPr>
                <p:cNvPr id="9" name="Picture 8" descr="A person with blonde hair&#10;&#10;Description automatically generated with low confidence">
                  <a:extLst>
                    <a:ext uri="{FF2B5EF4-FFF2-40B4-BE49-F238E27FC236}">
                      <a16:creationId xmlns:a16="http://schemas.microsoft.com/office/drawing/2014/main" id="{35CEC3AA-000F-9A6B-D23A-B1EE8629A496}"/>
                    </a:ext>
                  </a:extLst>
                </p:cNvPr>
                <p:cNvPicPr>
                  <a:picLocks noChangeAspect="1"/>
                </p:cNvPicPr>
                <p:nvPr/>
              </p:nvPicPr>
              <p:blipFill rotWithShape="1">
                <a:blip r:embed="rId3"/>
                <a:srcRect l="23557" t="26230" r="11826" b="22049"/>
                <a:stretch/>
              </p:blipFill>
              <p:spPr>
                <a:xfrm>
                  <a:off x="1258667" y="2293004"/>
                  <a:ext cx="2436864" cy="2600696"/>
                </a:xfrm>
                <a:prstGeom prst="rect">
                  <a:avLst/>
                </a:prstGeom>
              </p:spPr>
            </p:pic>
            <p:sp>
              <p:nvSpPr>
                <p:cNvPr id="10" name="Rectangle 9">
                  <a:extLst>
                    <a:ext uri="{FF2B5EF4-FFF2-40B4-BE49-F238E27FC236}">
                      <a16:creationId xmlns:a16="http://schemas.microsoft.com/office/drawing/2014/main" id="{8C1E692F-B523-9D86-9D24-01B8ECC349D4}"/>
                    </a:ext>
                  </a:extLst>
                </p:cNvPr>
                <p:cNvSpPr/>
                <p:nvPr/>
              </p:nvSpPr>
              <p:spPr>
                <a:xfrm>
                  <a:off x="1625301" y="3043514"/>
                  <a:ext cx="1751095" cy="396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2DB6381-EC9B-2600-2755-C9872D4E4A81}"/>
                  </a:ext>
                </a:extLst>
              </p:cNvPr>
              <p:cNvGrpSpPr/>
              <p:nvPr/>
            </p:nvGrpSpPr>
            <p:grpSpPr>
              <a:xfrm>
                <a:off x="4800432" y="1152231"/>
                <a:ext cx="2449781" cy="3257210"/>
                <a:chOff x="3767278" y="2293004"/>
                <a:chExt cx="2449781" cy="3257210"/>
              </a:xfrm>
            </p:grpSpPr>
            <p:grpSp>
              <p:nvGrpSpPr>
                <p:cNvPr id="23" name="Group 22">
                  <a:extLst>
                    <a:ext uri="{FF2B5EF4-FFF2-40B4-BE49-F238E27FC236}">
                      <a16:creationId xmlns:a16="http://schemas.microsoft.com/office/drawing/2014/main" id="{6EA89088-E6BD-4F2E-8ED4-41ED0605C1BB}"/>
                    </a:ext>
                  </a:extLst>
                </p:cNvPr>
                <p:cNvGrpSpPr/>
                <p:nvPr/>
              </p:nvGrpSpPr>
              <p:grpSpPr>
                <a:xfrm>
                  <a:off x="3767278" y="2293004"/>
                  <a:ext cx="2436864" cy="2600698"/>
                  <a:chOff x="3767278" y="2293004"/>
                  <a:chExt cx="2436864" cy="2600698"/>
                </a:xfrm>
              </p:grpSpPr>
              <p:pic>
                <p:nvPicPr>
                  <p:cNvPr id="12" name="Picture 11" descr="A person taking a selfie&#10;&#10;Description automatically generated">
                    <a:extLst>
                      <a:ext uri="{FF2B5EF4-FFF2-40B4-BE49-F238E27FC236}">
                        <a16:creationId xmlns:a16="http://schemas.microsoft.com/office/drawing/2014/main" id="{9D927B92-2B26-F3B7-7767-72B3E760E1CC}"/>
                      </a:ext>
                    </a:extLst>
                  </p:cNvPr>
                  <p:cNvPicPr>
                    <a:picLocks noChangeAspect="1"/>
                  </p:cNvPicPr>
                  <p:nvPr/>
                </p:nvPicPr>
                <p:blipFill rotWithShape="1">
                  <a:blip r:embed="rId4"/>
                  <a:srcRect l="18690" t="14586" r="33160" b="25259"/>
                  <a:stretch/>
                </p:blipFill>
                <p:spPr>
                  <a:xfrm rot="5400000">
                    <a:off x="3685361" y="2374921"/>
                    <a:ext cx="2600698" cy="2436864"/>
                  </a:xfrm>
                  <a:prstGeom prst="rect">
                    <a:avLst/>
                  </a:prstGeom>
                </p:spPr>
              </p:pic>
              <p:sp>
                <p:nvSpPr>
                  <p:cNvPr id="16" name="Rectangle 15">
                    <a:extLst>
                      <a:ext uri="{FF2B5EF4-FFF2-40B4-BE49-F238E27FC236}">
                        <a16:creationId xmlns:a16="http://schemas.microsoft.com/office/drawing/2014/main" id="{5D7FB867-DF44-1D4A-0D25-C30A0C40D7D1}"/>
                      </a:ext>
                    </a:extLst>
                  </p:cNvPr>
                  <p:cNvSpPr/>
                  <p:nvPr/>
                </p:nvSpPr>
                <p:spPr>
                  <a:xfrm>
                    <a:off x="4196633" y="3104737"/>
                    <a:ext cx="1666240" cy="376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2">
                  <a:extLst>
                    <a:ext uri="{FF2B5EF4-FFF2-40B4-BE49-F238E27FC236}">
                      <a16:creationId xmlns:a16="http://schemas.microsoft.com/office/drawing/2014/main" id="{2BA783F4-2DFB-C686-A7D0-F06D52E4835D}"/>
                    </a:ext>
                  </a:extLst>
                </p:cNvPr>
                <p:cNvSpPr txBox="1">
                  <a:spLocks/>
                </p:cNvSpPr>
                <p:nvPr/>
              </p:nvSpPr>
              <p:spPr>
                <a:xfrm>
                  <a:off x="3780195" y="5053968"/>
                  <a:ext cx="2436864"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latin typeface="Avenir Medium" panose="02000503020000020003" pitchFamily="2" charset="0"/>
                    </a:rPr>
                    <a:t>17 days</a:t>
                  </a:r>
                </a:p>
              </p:txBody>
            </p:sp>
          </p:grpSp>
          <p:grpSp>
            <p:nvGrpSpPr>
              <p:cNvPr id="26" name="Group 25">
                <a:extLst>
                  <a:ext uri="{FF2B5EF4-FFF2-40B4-BE49-F238E27FC236}">
                    <a16:creationId xmlns:a16="http://schemas.microsoft.com/office/drawing/2014/main" id="{C020F741-D4DD-82CC-5A6B-BBC04A56C51B}"/>
                  </a:ext>
                </a:extLst>
              </p:cNvPr>
              <p:cNvGrpSpPr/>
              <p:nvPr/>
            </p:nvGrpSpPr>
            <p:grpSpPr>
              <a:xfrm>
                <a:off x="7309043" y="1152231"/>
                <a:ext cx="2436864" cy="3277590"/>
                <a:chOff x="6275889" y="2293004"/>
                <a:chExt cx="2436864" cy="3277590"/>
              </a:xfrm>
            </p:grpSpPr>
            <p:sp>
              <p:nvSpPr>
                <p:cNvPr id="11" name="Content Placeholder 2">
                  <a:extLst>
                    <a:ext uri="{FF2B5EF4-FFF2-40B4-BE49-F238E27FC236}">
                      <a16:creationId xmlns:a16="http://schemas.microsoft.com/office/drawing/2014/main" id="{5D443DAE-E2CD-A548-A771-E85528C7066E}"/>
                    </a:ext>
                  </a:extLst>
                </p:cNvPr>
                <p:cNvSpPr txBox="1">
                  <a:spLocks/>
                </p:cNvSpPr>
                <p:nvPr/>
              </p:nvSpPr>
              <p:spPr>
                <a:xfrm>
                  <a:off x="6275889" y="5074348"/>
                  <a:ext cx="2436864"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latin typeface="Avenir Medium" panose="02000503020000020003" pitchFamily="2" charset="0"/>
                    </a:rPr>
                    <a:t>2 years</a:t>
                  </a:r>
                </a:p>
              </p:txBody>
            </p:sp>
            <p:grpSp>
              <p:nvGrpSpPr>
                <p:cNvPr id="24" name="Group 23">
                  <a:extLst>
                    <a:ext uri="{FF2B5EF4-FFF2-40B4-BE49-F238E27FC236}">
                      <a16:creationId xmlns:a16="http://schemas.microsoft.com/office/drawing/2014/main" id="{BE3DBE16-E793-5EC9-CC06-DA79F689F88E}"/>
                    </a:ext>
                  </a:extLst>
                </p:cNvPr>
                <p:cNvGrpSpPr/>
                <p:nvPr/>
              </p:nvGrpSpPr>
              <p:grpSpPr>
                <a:xfrm>
                  <a:off x="6275889" y="2293004"/>
                  <a:ext cx="2436864" cy="2600696"/>
                  <a:chOff x="6275889" y="2293004"/>
                  <a:chExt cx="2436864" cy="2600696"/>
                </a:xfrm>
              </p:grpSpPr>
              <p:pic>
                <p:nvPicPr>
                  <p:cNvPr id="14" name="Picture 13" descr="A picture containing text, person, person, lady&#10;&#10;Description automatically generated">
                    <a:extLst>
                      <a:ext uri="{FF2B5EF4-FFF2-40B4-BE49-F238E27FC236}">
                        <a16:creationId xmlns:a16="http://schemas.microsoft.com/office/drawing/2014/main" id="{1E4C132C-2920-52E7-D318-56D6C2E4F176}"/>
                      </a:ext>
                    </a:extLst>
                  </p:cNvPr>
                  <p:cNvPicPr>
                    <a:picLocks noChangeAspect="1"/>
                  </p:cNvPicPr>
                  <p:nvPr/>
                </p:nvPicPr>
                <p:blipFill rotWithShape="1">
                  <a:blip r:embed="rId5"/>
                  <a:srcRect l="23264" t="25694" r="8999" b="40903"/>
                  <a:stretch/>
                </p:blipFill>
                <p:spPr>
                  <a:xfrm>
                    <a:off x="6275889" y="2293004"/>
                    <a:ext cx="2436864" cy="2600696"/>
                  </a:xfrm>
                  <a:prstGeom prst="rect">
                    <a:avLst/>
                  </a:prstGeom>
                </p:spPr>
              </p:pic>
              <p:sp>
                <p:nvSpPr>
                  <p:cNvPr id="19" name="Rectangle 18">
                    <a:extLst>
                      <a:ext uri="{FF2B5EF4-FFF2-40B4-BE49-F238E27FC236}">
                        <a16:creationId xmlns:a16="http://schemas.microsoft.com/office/drawing/2014/main" id="{DF02C225-EA20-351C-3138-174C3A19C8E8}"/>
                      </a:ext>
                    </a:extLst>
                  </p:cNvPr>
                  <p:cNvSpPr/>
                  <p:nvPr/>
                </p:nvSpPr>
                <p:spPr>
                  <a:xfrm>
                    <a:off x="6600838" y="3197371"/>
                    <a:ext cx="1666240" cy="376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20" name="Content Placeholder 2">
            <a:extLst>
              <a:ext uri="{FF2B5EF4-FFF2-40B4-BE49-F238E27FC236}">
                <a16:creationId xmlns:a16="http://schemas.microsoft.com/office/drawing/2014/main" id="{A162483A-8BDA-FC4B-1A1B-BB294440A203}"/>
              </a:ext>
            </a:extLst>
          </p:cNvPr>
          <p:cNvSpPr txBox="1">
            <a:spLocks/>
          </p:cNvSpPr>
          <p:nvPr/>
        </p:nvSpPr>
        <p:spPr>
          <a:xfrm>
            <a:off x="569677" y="5169245"/>
            <a:ext cx="11091892" cy="1095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solidFill>
                  <a:srgbClr val="877DFF"/>
                </a:solidFill>
                <a:latin typeface="Avenir Medium" panose="02000503020000020003" pitchFamily="2" charset="0"/>
              </a:rPr>
              <a:t>Revitalisation</a:t>
            </a:r>
            <a:r>
              <a:rPr lang="en-US" dirty="0">
                <a:solidFill>
                  <a:srgbClr val="877DFF"/>
                </a:solidFill>
                <a:latin typeface="Avenir Medium" panose="02000503020000020003" pitchFamily="2" charset="0"/>
              </a:rPr>
              <a:t> (Year 1) - $3,594 ($300/month)</a:t>
            </a:r>
          </a:p>
          <a:p>
            <a:pPr marL="0" indent="0" algn="ctr">
              <a:buFont typeface="Arial" panose="020B0604020202020204" pitchFamily="34" charset="0"/>
              <a:buNone/>
            </a:pPr>
            <a:r>
              <a:rPr lang="en-US" dirty="0">
                <a:solidFill>
                  <a:srgbClr val="00B400"/>
                </a:solidFill>
                <a:latin typeface="Avenir Medium" panose="02000503020000020003" pitchFamily="2" charset="0"/>
              </a:rPr>
              <a:t>Maintenance (Year 2) - $1,355 ($113/month)</a:t>
            </a:r>
          </a:p>
        </p:txBody>
      </p:sp>
    </p:spTree>
    <p:extLst>
      <p:ext uri="{BB962C8B-B14F-4D97-AF65-F5344CB8AC3E}">
        <p14:creationId xmlns:p14="http://schemas.microsoft.com/office/powerpoint/2010/main" val="698319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04715" y="151459"/>
            <a:ext cx="11621395" cy="1210418"/>
          </a:xfrm>
        </p:spPr>
        <p:txBody>
          <a:bodyPr>
            <a:normAutofit fontScale="90000"/>
          </a:bodyPr>
          <a:lstStyle/>
          <a:p>
            <a:pPr algn="ctr"/>
            <a:r>
              <a:rPr lang="en-US" dirty="0">
                <a:latin typeface="Avenir Medium" panose="02000503020000020003" pitchFamily="2" charset="0"/>
              </a:rPr>
              <a:t>Effects Of Using Whole Foods (...) As Skincare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333481"/>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51</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2291820" y="4379685"/>
            <a:ext cx="2436864" cy="496246"/>
          </a:xfrm>
        </p:spPr>
        <p:txBody>
          <a:bodyPr anchor="t">
            <a:normAutofit/>
          </a:bodyPr>
          <a:lstStyle/>
          <a:p>
            <a:pPr marL="0" indent="0" algn="ctr">
              <a:buNone/>
            </a:pPr>
            <a:r>
              <a:rPr lang="en-US" dirty="0">
                <a:latin typeface="Avenir Medium" panose="02000503020000020003" pitchFamily="2" charset="0"/>
              </a:rPr>
              <a:t>Before </a:t>
            </a:r>
            <a:r>
              <a:rPr lang="en-US" dirty="0" err="1">
                <a:latin typeface="Avenir Medium" panose="02000503020000020003" pitchFamily="2" charset="0"/>
              </a:rPr>
              <a:t>Bexi’s</a:t>
            </a:r>
            <a:endParaRPr lang="en-US" dirty="0">
              <a:latin typeface="Avenir Medium" panose="02000503020000020003" pitchFamily="2" charset="0"/>
            </a:endParaRPr>
          </a:p>
        </p:txBody>
      </p:sp>
      <p:sp>
        <p:nvSpPr>
          <p:cNvPr id="18" name="Content Placeholder 2">
            <a:extLst>
              <a:ext uri="{FF2B5EF4-FFF2-40B4-BE49-F238E27FC236}">
                <a16:creationId xmlns:a16="http://schemas.microsoft.com/office/drawing/2014/main" id="{2191DA53-530D-3D50-D8A1-BE03D99340C1}"/>
              </a:ext>
            </a:extLst>
          </p:cNvPr>
          <p:cNvSpPr txBox="1">
            <a:spLocks/>
          </p:cNvSpPr>
          <p:nvPr/>
        </p:nvSpPr>
        <p:spPr>
          <a:xfrm>
            <a:off x="4800432" y="4390405"/>
            <a:ext cx="5086766"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venir Medium" panose="02000503020000020003" pitchFamily="2" charset="0"/>
              </a:rPr>
              <a:t>After </a:t>
            </a:r>
            <a:r>
              <a:rPr lang="en-US" dirty="0" err="1">
                <a:latin typeface="Avenir Medium" panose="02000503020000020003" pitchFamily="2" charset="0"/>
              </a:rPr>
              <a:t>Bexi’s</a:t>
            </a:r>
            <a:endParaRPr lang="en-US" dirty="0">
              <a:latin typeface="Avenir Medium" panose="02000503020000020003" pitchFamily="2" charset="0"/>
            </a:endParaRPr>
          </a:p>
        </p:txBody>
      </p:sp>
      <p:grpSp>
        <p:nvGrpSpPr>
          <p:cNvPr id="27" name="Group 26">
            <a:extLst>
              <a:ext uri="{FF2B5EF4-FFF2-40B4-BE49-F238E27FC236}">
                <a16:creationId xmlns:a16="http://schemas.microsoft.com/office/drawing/2014/main" id="{DEB04C4D-514C-6C01-D536-AFD7A5065788}"/>
              </a:ext>
            </a:extLst>
          </p:cNvPr>
          <p:cNvGrpSpPr/>
          <p:nvPr/>
        </p:nvGrpSpPr>
        <p:grpSpPr>
          <a:xfrm>
            <a:off x="2291821" y="1152231"/>
            <a:ext cx="7454086" cy="3277590"/>
            <a:chOff x="1258667" y="2293004"/>
            <a:chExt cx="7454086" cy="3277590"/>
          </a:xfrm>
        </p:grpSpPr>
        <p:grpSp>
          <p:nvGrpSpPr>
            <p:cNvPr id="22" name="Group 21">
              <a:extLst>
                <a:ext uri="{FF2B5EF4-FFF2-40B4-BE49-F238E27FC236}">
                  <a16:creationId xmlns:a16="http://schemas.microsoft.com/office/drawing/2014/main" id="{AC9B50E0-6470-A748-E8F6-D1F5C3297ED1}"/>
                </a:ext>
              </a:extLst>
            </p:cNvPr>
            <p:cNvGrpSpPr/>
            <p:nvPr/>
          </p:nvGrpSpPr>
          <p:grpSpPr>
            <a:xfrm>
              <a:off x="1258667" y="2293004"/>
              <a:ext cx="2436864" cy="2600696"/>
              <a:chOff x="1258667" y="2293004"/>
              <a:chExt cx="2436864" cy="2600696"/>
            </a:xfrm>
          </p:grpSpPr>
          <p:pic>
            <p:nvPicPr>
              <p:cNvPr id="9" name="Picture 8" descr="A person with blonde hair&#10;&#10;Description automatically generated with low confidence">
                <a:extLst>
                  <a:ext uri="{FF2B5EF4-FFF2-40B4-BE49-F238E27FC236}">
                    <a16:creationId xmlns:a16="http://schemas.microsoft.com/office/drawing/2014/main" id="{35CEC3AA-000F-9A6B-D23A-B1EE8629A496}"/>
                  </a:ext>
                </a:extLst>
              </p:cNvPr>
              <p:cNvPicPr>
                <a:picLocks noChangeAspect="1"/>
              </p:cNvPicPr>
              <p:nvPr/>
            </p:nvPicPr>
            <p:blipFill rotWithShape="1">
              <a:blip r:embed="rId3"/>
              <a:srcRect l="23557" t="26230" r="11826" b="22049"/>
              <a:stretch/>
            </p:blipFill>
            <p:spPr>
              <a:xfrm>
                <a:off x="1258667" y="2293004"/>
                <a:ext cx="2436864" cy="2600696"/>
              </a:xfrm>
              <a:prstGeom prst="rect">
                <a:avLst/>
              </a:prstGeom>
            </p:spPr>
          </p:pic>
          <p:sp>
            <p:nvSpPr>
              <p:cNvPr id="10" name="Rectangle 9">
                <a:extLst>
                  <a:ext uri="{FF2B5EF4-FFF2-40B4-BE49-F238E27FC236}">
                    <a16:creationId xmlns:a16="http://schemas.microsoft.com/office/drawing/2014/main" id="{8C1E692F-B523-9D86-9D24-01B8ECC349D4}"/>
                  </a:ext>
                </a:extLst>
              </p:cNvPr>
              <p:cNvSpPr/>
              <p:nvPr/>
            </p:nvSpPr>
            <p:spPr>
              <a:xfrm>
                <a:off x="1625301" y="3043514"/>
                <a:ext cx="1751095" cy="396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2DB6381-EC9B-2600-2755-C9872D4E4A81}"/>
                </a:ext>
              </a:extLst>
            </p:cNvPr>
            <p:cNvGrpSpPr/>
            <p:nvPr/>
          </p:nvGrpSpPr>
          <p:grpSpPr>
            <a:xfrm>
              <a:off x="3767278" y="2293004"/>
              <a:ext cx="2449781" cy="3257210"/>
              <a:chOff x="3767278" y="2293004"/>
              <a:chExt cx="2449781" cy="3257210"/>
            </a:xfrm>
          </p:grpSpPr>
          <p:grpSp>
            <p:nvGrpSpPr>
              <p:cNvPr id="23" name="Group 22">
                <a:extLst>
                  <a:ext uri="{FF2B5EF4-FFF2-40B4-BE49-F238E27FC236}">
                    <a16:creationId xmlns:a16="http://schemas.microsoft.com/office/drawing/2014/main" id="{6EA89088-E6BD-4F2E-8ED4-41ED0605C1BB}"/>
                  </a:ext>
                </a:extLst>
              </p:cNvPr>
              <p:cNvGrpSpPr/>
              <p:nvPr/>
            </p:nvGrpSpPr>
            <p:grpSpPr>
              <a:xfrm>
                <a:off x="3767278" y="2293004"/>
                <a:ext cx="2436864" cy="2600698"/>
                <a:chOff x="3767278" y="2293004"/>
                <a:chExt cx="2436864" cy="2600698"/>
              </a:xfrm>
            </p:grpSpPr>
            <p:pic>
              <p:nvPicPr>
                <p:cNvPr id="12" name="Picture 11" descr="A person taking a selfie&#10;&#10;Description automatically generated">
                  <a:extLst>
                    <a:ext uri="{FF2B5EF4-FFF2-40B4-BE49-F238E27FC236}">
                      <a16:creationId xmlns:a16="http://schemas.microsoft.com/office/drawing/2014/main" id="{9D927B92-2B26-F3B7-7767-72B3E760E1CC}"/>
                    </a:ext>
                  </a:extLst>
                </p:cNvPr>
                <p:cNvPicPr>
                  <a:picLocks noChangeAspect="1"/>
                </p:cNvPicPr>
                <p:nvPr/>
              </p:nvPicPr>
              <p:blipFill rotWithShape="1">
                <a:blip r:embed="rId4"/>
                <a:srcRect l="18690" t="14586" r="33160" b="25259"/>
                <a:stretch/>
              </p:blipFill>
              <p:spPr>
                <a:xfrm rot="5400000">
                  <a:off x="3685361" y="2374921"/>
                  <a:ext cx="2600698" cy="2436864"/>
                </a:xfrm>
                <a:prstGeom prst="rect">
                  <a:avLst/>
                </a:prstGeom>
              </p:spPr>
            </p:pic>
            <p:sp>
              <p:nvSpPr>
                <p:cNvPr id="16" name="Rectangle 15">
                  <a:extLst>
                    <a:ext uri="{FF2B5EF4-FFF2-40B4-BE49-F238E27FC236}">
                      <a16:creationId xmlns:a16="http://schemas.microsoft.com/office/drawing/2014/main" id="{5D7FB867-DF44-1D4A-0D25-C30A0C40D7D1}"/>
                    </a:ext>
                  </a:extLst>
                </p:cNvPr>
                <p:cNvSpPr/>
                <p:nvPr/>
              </p:nvSpPr>
              <p:spPr>
                <a:xfrm>
                  <a:off x="4196633" y="3104737"/>
                  <a:ext cx="1666240" cy="376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2">
                <a:extLst>
                  <a:ext uri="{FF2B5EF4-FFF2-40B4-BE49-F238E27FC236}">
                    <a16:creationId xmlns:a16="http://schemas.microsoft.com/office/drawing/2014/main" id="{2BA783F4-2DFB-C686-A7D0-F06D52E4835D}"/>
                  </a:ext>
                </a:extLst>
              </p:cNvPr>
              <p:cNvSpPr txBox="1">
                <a:spLocks/>
              </p:cNvSpPr>
              <p:nvPr/>
            </p:nvSpPr>
            <p:spPr>
              <a:xfrm>
                <a:off x="3780195" y="5053968"/>
                <a:ext cx="2436864"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latin typeface="Avenir Medium" panose="02000503020000020003" pitchFamily="2" charset="0"/>
                  </a:rPr>
                  <a:t>17 days</a:t>
                </a:r>
              </a:p>
            </p:txBody>
          </p:sp>
        </p:grpSp>
        <p:grpSp>
          <p:nvGrpSpPr>
            <p:cNvPr id="26" name="Group 25">
              <a:extLst>
                <a:ext uri="{FF2B5EF4-FFF2-40B4-BE49-F238E27FC236}">
                  <a16:creationId xmlns:a16="http://schemas.microsoft.com/office/drawing/2014/main" id="{C020F741-D4DD-82CC-5A6B-BBC04A56C51B}"/>
                </a:ext>
              </a:extLst>
            </p:cNvPr>
            <p:cNvGrpSpPr/>
            <p:nvPr/>
          </p:nvGrpSpPr>
          <p:grpSpPr>
            <a:xfrm>
              <a:off x="6275889" y="2293004"/>
              <a:ext cx="2436864" cy="3277590"/>
              <a:chOff x="6275889" y="2293004"/>
              <a:chExt cx="2436864" cy="3277590"/>
            </a:xfrm>
          </p:grpSpPr>
          <p:sp>
            <p:nvSpPr>
              <p:cNvPr id="11" name="Content Placeholder 2">
                <a:extLst>
                  <a:ext uri="{FF2B5EF4-FFF2-40B4-BE49-F238E27FC236}">
                    <a16:creationId xmlns:a16="http://schemas.microsoft.com/office/drawing/2014/main" id="{5D443DAE-E2CD-A548-A771-E85528C7066E}"/>
                  </a:ext>
                </a:extLst>
              </p:cNvPr>
              <p:cNvSpPr txBox="1">
                <a:spLocks/>
              </p:cNvSpPr>
              <p:nvPr/>
            </p:nvSpPr>
            <p:spPr>
              <a:xfrm>
                <a:off x="6275889" y="5074348"/>
                <a:ext cx="2436864"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latin typeface="Avenir Medium" panose="02000503020000020003" pitchFamily="2" charset="0"/>
                  </a:rPr>
                  <a:t>2 years</a:t>
                </a:r>
              </a:p>
            </p:txBody>
          </p:sp>
          <p:grpSp>
            <p:nvGrpSpPr>
              <p:cNvPr id="24" name="Group 23">
                <a:extLst>
                  <a:ext uri="{FF2B5EF4-FFF2-40B4-BE49-F238E27FC236}">
                    <a16:creationId xmlns:a16="http://schemas.microsoft.com/office/drawing/2014/main" id="{BE3DBE16-E793-5EC9-CC06-DA79F689F88E}"/>
                  </a:ext>
                </a:extLst>
              </p:cNvPr>
              <p:cNvGrpSpPr/>
              <p:nvPr/>
            </p:nvGrpSpPr>
            <p:grpSpPr>
              <a:xfrm>
                <a:off x="6275889" y="2293004"/>
                <a:ext cx="2436864" cy="2600696"/>
                <a:chOff x="6275889" y="2293004"/>
                <a:chExt cx="2436864" cy="2600696"/>
              </a:xfrm>
            </p:grpSpPr>
            <p:pic>
              <p:nvPicPr>
                <p:cNvPr id="14" name="Picture 13" descr="A picture containing text, person, person, lady&#10;&#10;Description automatically generated">
                  <a:extLst>
                    <a:ext uri="{FF2B5EF4-FFF2-40B4-BE49-F238E27FC236}">
                      <a16:creationId xmlns:a16="http://schemas.microsoft.com/office/drawing/2014/main" id="{1E4C132C-2920-52E7-D318-56D6C2E4F176}"/>
                    </a:ext>
                  </a:extLst>
                </p:cNvPr>
                <p:cNvPicPr>
                  <a:picLocks noChangeAspect="1"/>
                </p:cNvPicPr>
                <p:nvPr/>
              </p:nvPicPr>
              <p:blipFill rotWithShape="1">
                <a:blip r:embed="rId5"/>
                <a:srcRect l="23264" t="25694" r="8999" b="40903"/>
                <a:stretch/>
              </p:blipFill>
              <p:spPr>
                <a:xfrm>
                  <a:off x="6275889" y="2293004"/>
                  <a:ext cx="2436864" cy="2600696"/>
                </a:xfrm>
                <a:prstGeom prst="rect">
                  <a:avLst/>
                </a:prstGeom>
              </p:spPr>
            </p:pic>
            <p:sp>
              <p:nvSpPr>
                <p:cNvPr id="19" name="Rectangle 18">
                  <a:extLst>
                    <a:ext uri="{FF2B5EF4-FFF2-40B4-BE49-F238E27FC236}">
                      <a16:creationId xmlns:a16="http://schemas.microsoft.com/office/drawing/2014/main" id="{DF02C225-EA20-351C-3138-174C3A19C8E8}"/>
                    </a:ext>
                  </a:extLst>
                </p:cNvPr>
                <p:cNvSpPr/>
                <p:nvPr/>
              </p:nvSpPr>
              <p:spPr>
                <a:xfrm>
                  <a:off x="6600838" y="3197371"/>
                  <a:ext cx="1666240" cy="376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0" name="Content Placeholder 2">
            <a:extLst>
              <a:ext uri="{FF2B5EF4-FFF2-40B4-BE49-F238E27FC236}">
                <a16:creationId xmlns:a16="http://schemas.microsoft.com/office/drawing/2014/main" id="{A162483A-8BDA-FC4B-1A1B-BB294440A203}"/>
              </a:ext>
            </a:extLst>
          </p:cNvPr>
          <p:cNvSpPr txBox="1">
            <a:spLocks/>
          </p:cNvSpPr>
          <p:nvPr/>
        </p:nvSpPr>
        <p:spPr>
          <a:xfrm>
            <a:off x="1" y="4958444"/>
            <a:ext cx="12190860" cy="15372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2000" i="1" u="none" strike="noStrike" dirty="0">
                <a:solidFill>
                  <a:srgbClr val="00B400"/>
                </a:solidFill>
                <a:effectLst/>
                <a:latin typeface="Avenir Medium" panose="02000503020000020003" pitchFamily="2" charset="0"/>
              </a:rPr>
              <a:t>“Within a couple of months I could see how much more resilient my skin was becoming.</a:t>
            </a:r>
            <a:br>
              <a:rPr lang="en-US" sz="2000" i="1" u="none" strike="noStrike" dirty="0">
                <a:solidFill>
                  <a:srgbClr val="00B400"/>
                </a:solidFill>
                <a:effectLst/>
                <a:latin typeface="Avenir Medium" panose="02000503020000020003" pitchFamily="2" charset="0"/>
              </a:rPr>
            </a:br>
            <a:r>
              <a:rPr lang="en-US" sz="2000" i="1" u="none" strike="noStrike" dirty="0">
                <a:solidFill>
                  <a:srgbClr val="00B400"/>
                </a:solidFill>
                <a:effectLst/>
                <a:latin typeface="Avenir Medium" panose="02000503020000020003" pitchFamily="2" charset="0"/>
              </a:rPr>
              <a:t>Prior to this, I was trying so many products that were one extreme or the other.</a:t>
            </a:r>
            <a:br>
              <a:rPr lang="en-US" sz="2000" i="1" u="none" strike="noStrike" dirty="0">
                <a:solidFill>
                  <a:srgbClr val="00B400"/>
                </a:solidFill>
                <a:effectLst/>
                <a:latin typeface="Avenir Medium" panose="02000503020000020003" pitchFamily="2" charset="0"/>
              </a:rPr>
            </a:br>
            <a:r>
              <a:rPr lang="en-US" sz="2000" i="1" u="none" strike="noStrike" dirty="0">
                <a:solidFill>
                  <a:srgbClr val="00B400"/>
                </a:solidFill>
                <a:effectLst/>
                <a:latin typeface="Avenir Medium" panose="02000503020000020003" pitchFamily="2" charset="0"/>
              </a:rPr>
              <a:t>They were prescription strength pharmaceuticals and, therefore, contributing to the</a:t>
            </a:r>
            <a:br>
              <a:rPr lang="en-US" sz="2000" i="1" u="none" strike="noStrike" dirty="0">
                <a:solidFill>
                  <a:srgbClr val="00B400"/>
                </a:solidFill>
                <a:effectLst/>
                <a:latin typeface="Avenir Medium" panose="02000503020000020003" pitchFamily="2" charset="0"/>
              </a:rPr>
            </a:br>
            <a:r>
              <a:rPr lang="en-US" sz="2000" i="1" u="none" strike="noStrike" dirty="0">
                <a:solidFill>
                  <a:srgbClr val="00B400"/>
                </a:solidFill>
                <a:effectLst/>
                <a:latin typeface="Avenir Medium" panose="02000503020000020003" pitchFamily="2" charset="0"/>
              </a:rPr>
              <a:t>imbalances in my body, or, ‘natural</a:t>
            </a:r>
            <a:r>
              <a:rPr lang="en-US" sz="2000" i="1" dirty="0">
                <a:solidFill>
                  <a:srgbClr val="00B400"/>
                </a:solidFill>
                <a:latin typeface="Avenir Medium" panose="02000503020000020003" pitchFamily="2" charset="0"/>
              </a:rPr>
              <a:t>’</a:t>
            </a:r>
            <a:r>
              <a:rPr lang="en-US" sz="2000" i="1" u="none" strike="noStrike" dirty="0">
                <a:solidFill>
                  <a:srgbClr val="00B400"/>
                </a:solidFill>
                <a:effectLst/>
                <a:latin typeface="Avenir Medium" panose="02000503020000020003" pitchFamily="2" charset="0"/>
              </a:rPr>
              <a:t> products that literally had no effect. ” </a:t>
            </a:r>
            <a:endParaRPr lang="en-US" sz="2000" i="1" dirty="0">
              <a:solidFill>
                <a:srgbClr val="00B400"/>
              </a:solidFill>
              <a:latin typeface="Avenir Medium" panose="02000503020000020003" pitchFamily="2" charset="0"/>
            </a:endParaRPr>
          </a:p>
        </p:txBody>
      </p:sp>
    </p:spTree>
    <p:extLst>
      <p:ext uri="{BB962C8B-B14F-4D97-AF65-F5344CB8AC3E}">
        <p14:creationId xmlns:p14="http://schemas.microsoft.com/office/powerpoint/2010/main" val="3972121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D412E43E-1F20-87F8-C6FA-4D1E8B7DF5B4}"/>
              </a:ext>
            </a:extLst>
          </p:cNvPr>
          <p:cNvPicPr>
            <a:picLocks noChangeAspect="1"/>
          </p:cNvPicPr>
          <p:nvPr/>
        </p:nvPicPr>
        <p:blipFill rotWithShape="1">
          <a:blip r:embed="rId3"/>
          <a:srcRect l="8970" t="13006" b="5558"/>
          <a:stretch/>
        </p:blipFill>
        <p:spPr>
          <a:xfrm>
            <a:off x="494968" y="504834"/>
            <a:ext cx="4415505" cy="5584907"/>
          </a:xfrm>
          <a:prstGeom prst="rect">
            <a:avLst/>
          </a:prstGeom>
        </p:spPr>
      </p:pic>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804175" y="151459"/>
            <a:ext cx="8121935" cy="1210418"/>
          </a:xfrm>
        </p:spPr>
        <p:txBody>
          <a:bodyPr>
            <a:normAutofit/>
          </a:bodyPr>
          <a:lstStyle/>
          <a:p>
            <a:pPr algn="ctr"/>
            <a:r>
              <a:rPr lang="en-US" dirty="0">
                <a:latin typeface="Avenir Medium" panose="02000503020000020003" pitchFamily="2" charset="0"/>
              </a:rPr>
              <a:t>Before: Restrictive &amp; Expensive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333481"/>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52</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6453565" y="1449979"/>
            <a:ext cx="3354931" cy="3241720"/>
          </a:xfrm>
        </p:spPr>
        <p:txBody>
          <a:bodyPr anchor="t">
            <a:normAutofit fontScale="92500" lnSpcReduction="10000"/>
          </a:bodyPr>
          <a:lstStyle/>
          <a:p>
            <a:pPr marL="0" indent="0">
              <a:buNone/>
            </a:pPr>
            <a:r>
              <a:rPr lang="en-US" dirty="0">
                <a:latin typeface="Avenir Medium" panose="02000503020000020003" pitchFamily="2" charset="0"/>
              </a:rPr>
              <a:t>Costs:</a:t>
            </a:r>
          </a:p>
          <a:p>
            <a:pPr marL="571500" indent="-571500"/>
            <a:r>
              <a:rPr lang="en-US" dirty="0">
                <a:latin typeface="Avenir Medium" panose="02000503020000020003" pitchFamily="2" charset="0"/>
              </a:rPr>
              <a:t>Time</a:t>
            </a:r>
          </a:p>
          <a:p>
            <a:pPr marL="571500" indent="-571500"/>
            <a:r>
              <a:rPr lang="en-US" dirty="0">
                <a:latin typeface="Avenir Medium" panose="02000503020000020003" pitchFamily="2" charset="0"/>
              </a:rPr>
              <a:t>Money</a:t>
            </a:r>
          </a:p>
          <a:p>
            <a:pPr marL="571500" indent="-571500"/>
            <a:r>
              <a:rPr lang="en-US" dirty="0">
                <a:latin typeface="Avenir Medium" panose="02000503020000020003" pitchFamily="2" charset="0"/>
              </a:rPr>
              <a:t>Energy</a:t>
            </a:r>
          </a:p>
          <a:p>
            <a:pPr marL="571500" indent="-571500"/>
            <a:r>
              <a:rPr lang="en-US" dirty="0">
                <a:latin typeface="Avenir Medium" panose="02000503020000020003" pitchFamily="2" charset="0"/>
              </a:rPr>
              <a:t>Comfort</a:t>
            </a:r>
          </a:p>
          <a:p>
            <a:pPr marL="571500" indent="-571500"/>
            <a:r>
              <a:rPr lang="en-US" dirty="0">
                <a:latin typeface="Avenir Medium" panose="02000503020000020003" pitchFamily="2" charset="0"/>
              </a:rPr>
              <a:t>Choices</a:t>
            </a:r>
          </a:p>
          <a:p>
            <a:pPr marL="571500" indent="-571500"/>
            <a:r>
              <a:rPr lang="en-US" dirty="0">
                <a:latin typeface="Avenir Medium" panose="02000503020000020003" pitchFamily="2" charset="0"/>
              </a:rPr>
              <a:t>Spontaneity</a:t>
            </a:r>
          </a:p>
        </p:txBody>
      </p:sp>
      <p:sp>
        <p:nvSpPr>
          <p:cNvPr id="16" name="TextBox 15">
            <a:extLst>
              <a:ext uri="{FF2B5EF4-FFF2-40B4-BE49-F238E27FC236}">
                <a16:creationId xmlns:a16="http://schemas.microsoft.com/office/drawing/2014/main" id="{8379EEC5-51B3-5444-C0DD-542F62CCC228}"/>
              </a:ext>
            </a:extLst>
          </p:cNvPr>
          <p:cNvSpPr txBox="1"/>
          <p:nvPr/>
        </p:nvSpPr>
        <p:spPr>
          <a:xfrm>
            <a:off x="4070064" y="5232697"/>
            <a:ext cx="8121935" cy="677108"/>
          </a:xfrm>
          <a:prstGeom prst="rect">
            <a:avLst/>
          </a:prstGeom>
          <a:noFill/>
        </p:spPr>
        <p:txBody>
          <a:bodyPr wrap="square">
            <a:spAutoFit/>
          </a:bodyPr>
          <a:lstStyle/>
          <a:p>
            <a:pPr algn="ctr"/>
            <a:r>
              <a:rPr lang="en-US" sz="3800" b="1" dirty="0">
                <a:solidFill>
                  <a:srgbClr val="877DFF"/>
                </a:solidFill>
                <a:latin typeface="Avenir Book" panose="02000503020000020003" pitchFamily="2" charset="0"/>
              </a:rPr>
              <a:t>You’re trapped in a shrinking life.</a:t>
            </a:r>
          </a:p>
        </p:txBody>
      </p:sp>
    </p:spTree>
    <p:extLst>
      <p:ext uri="{BB962C8B-B14F-4D97-AF65-F5344CB8AC3E}">
        <p14:creationId xmlns:p14="http://schemas.microsoft.com/office/powerpoint/2010/main" val="740352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547851" y="463295"/>
            <a:ext cx="5873224" cy="1210418"/>
          </a:xfrm>
        </p:spPr>
        <p:txBody>
          <a:bodyPr>
            <a:normAutofit/>
          </a:bodyPr>
          <a:lstStyle/>
          <a:p>
            <a:pPr algn="ctr"/>
            <a:r>
              <a:rPr lang="en-US" dirty="0">
                <a:latin typeface="Avenir Medium" panose="02000503020000020003" pitchFamily="2" charset="0"/>
              </a:rPr>
              <a:t>After: Freeing</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333481"/>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53</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1752676" y="1988693"/>
            <a:ext cx="3354931" cy="2412333"/>
          </a:xfrm>
        </p:spPr>
        <p:txBody>
          <a:bodyPr anchor="t">
            <a:normAutofit/>
          </a:bodyPr>
          <a:lstStyle/>
          <a:p>
            <a:pPr marL="0" indent="0">
              <a:buNone/>
            </a:pPr>
            <a:r>
              <a:rPr lang="en-US" dirty="0">
                <a:latin typeface="Avenir Medium" panose="02000503020000020003" pitchFamily="2" charset="0"/>
              </a:rPr>
              <a:t>Saves:</a:t>
            </a:r>
          </a:p>
          <a:p>
            <a:pPr marL="571500" indent="-571500"/>
            <a:r>
              <a:rPr lang="en-US" dirty="0">
                <a:latin typeface="Avenir Medium" panose="02000503020000020003" pitchFamily="2" charset="0"/>
              </a:rPr>
              <a:t>Time</a:t>
            </a:r>
          </a:p>
          <a:p>
            <a:pPr marL="571500" indent="-571500"/>
            <a:r>
              <a:rPr lang="en-US" dirty="0">
                <a:latin typeface="Avenir Medium" panose="02000503020000020003" pitchFamily="2" charset="0"/>
              </a:rPr>
              <a:t>Money</a:t>
            </a:r>
          </a:p>
          <a:p>
            <a:pPr marL="571500" indent="-571500"/>
            <a:r>
              <a:rPr lang="en-US" dirty="0">
                <a:latin typeface="Avenir Medium" panose="02000503020000020003" pitchFamily="2" charset="0"/>
              </a:rPr>
              <a:t>Energy</a:t>
            </a:r>
          </a:p>
        </p:txBody>
      </p:sp>
      <p:sp>
        <p:nvSpPr>
          <p:cNvPr id="16" name="TextBox 15">
            <a:extLst>
              <a:ext uri="{FF2B5EF4-FFF2-40B4-BE49-F238E27FC236}">
                <a16:creationId xmlns:a16="http://schemas.microsoft.com/office/drawing/2014/main" id="{8379EEC5-51B3-5444-C0DD-542F62CCC228}"/>
              </a:ext>
            </a:extLst>
          </p:cNvPr>
          <p:cNvSpPr txBox="1"/>
          <p:nvPr/>
        </p:nvSpPr>
        <p:spPr>
          <a:xfrm>
            <a:off x="488666" y="5240632"/>
            <a:ext cx="5931590" cy="677108"/>
          </a:xfrm>
          <a:prstGeom prst="rect">
            <a:avLst/>
          </a:prstGeom>
          <a:noFill/>
        </p:spPr>
        <p:txBody>
          <a:bodyPr wrap="square">
            <a:spAutoFit/>
          </a:bodyPr>
          <a:lstStyle/>
          <a:p>
            <a:pPr algn="ctr"/>
            <a:r>
              <a:rPr lang="en-US" sz="3800" b="1" dirty="0">
                <a:solidFill>
                  <a:srgbClr val="877DFF"/>
                </a:solidFill>
                <a:latin typeface="Avenir Book" panose="02000503020000020003" pitchFamily="2" charset="0"/>
              </a:rPr>
              <a:t>You buy freedom.</a:t>
            </a:r>
          </a:p>
        </p:txBody>
      </p:sp>
      <p:pic>
        <p:nvPicPr>
          <p:cNvPr id="3" name="Picture 2" descr="A child jumping in the air&#10;&#10;Description automatically generated with low confidence">
            <a:extLst>
              <a:ext uri="{FF2B5EF4-FFF2-40B4-BE49-F238E27FC236}">
                <a16:creationId xmlns:a16="http://schemas.microsoft.com/office/drawing/2014/main" id="{7FE1A4B8-0F58-8A6A-33A8-0002CA140B3A}"/>
              </a:ext>
            </a:extLst>
          </p:cNvPr>
          <p:cNvPicPr>
            <a:picLocks noChangeAspect="1"/>
          </p:cNvPicPr>
          <p:nvPr/>
        </p:nvPicPr>
        <p:blipFill>
          <a:blip r:embed="rId3"/>
          <a:stretch>
            <a:fillRect/>
          </a:stretch>
        </p:blipFill>
        <p:spPr>
          <a:xfrm>
            <a:off x="9363689" y="0"/>
            <a:ext cx="2828311" cy="3429000"/>
          </a:xfrm>
          <a:prstGeom prst="rect">
            <a:avLst/>
          </a:prstGeom>
        </p:spPr>
      </p:pic>
      <p:pic>
        <p:nvPicPr>
          <p:cNvPr id="9" name="Picture 8" descr="A picture containing person, wall, indoor&#10;&#10;Description automatically generated">
            <a:extLst>
              <a:ext uri="{FF2B5EF4-FFF2-40B4-BE49-F238E27FC236}">
                <a16:creationId xmlns:a16="http://schemas.microsoft.com/office/drawing/2014/main" id="{8B8A7FE7-6453-3CC2-8D62-C9648A4CA27E}"/>
              </a:ext>
            </a:extLst>
          </p:cNvPr>
          <p:cNvPicPr>
            <a:picLocks noChangeAspect="1"/>
          </p:cNvPicPr>
          <p:nvPr/>
        </p:nvPicPr>
        <p:blipFill>
          <a:blip r:embed="rId4"/>
          <a:stretch>
            <a:fillRect/>
          </a:stretch>
        </p:blipFill>
        <p:spPr>
          <a:xfrm>
            <a:off x="6888818" y="0"/>
            <a:ext cx="2651591" cy="3977387"/>
          </a:xfrm>
          <a:prstGeom prst="rect">
            <a:avLst/>
          </a:prstGeom>
        </p:spPr>
      </p:pic>
      <p:pic>
        <p:nvPicPr>
          <p:cNvPr id="10" name="Picture 9" descr="A person and person holding hands on a beach&#10;&#10;Description automatically generated with medium confidence">
            <a:extLst>
              <a:ext uri="{FF2B5EF4-FFF2-40B4-BE49-F238E27FC236}">
                <a16:creationId xmlns:a16="http://schemas.microsoft.com/office/drawing/2014/main" id="{DF3322BE-53E9-CE56-DE07-F6F417415E55}"/>
              </a:ext>
            </a:extLst>
          </p:cNvPr>
          <p:cNvPicPr>
            <a:picLocks noChangeAspect="1"/>
          </p:cNvPicPr>
          <p:nvPr/>
        </p:nvPicPr>
        <p:blipFill>
          <a:blip r:embed="rId5"/>
          <a:stretch>
            <a:fillRect/>
          </a:stretch>
        </p:blipFill>
        <p:spPr>
          <a:xfrm>
            <a:off x="6888818" y="3321914"/>
            <a:ext cx="5303182" cy="3536086"/>
          </a:xfrm>
          <a:prstGeom prst="rect">
            <a:avLst/>
          </a:prstGeom>
        </p:spPr>
      </p:pic>
    </p:spTree>
    <p:extLst>
      <p:ext uri="{BB962C8B-B14F-4D97-AF65-F5344CB8AC3E}">
        <p14:creationId xmlns:p14="http://schemas.microsoft.com/office/powerpoint/2010/main" val="163964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89727-B0AF-34F8-8111-E8F2115C0E94}"/>
              </a:ext>
            </a:extLst>
          </p:cNvPr>
          <p:cNvSpPr/>
          <p:nvPr/>
        </p:nvSpPr>
        <p:spPr>
          <a:xfrm>
            <a:off x="4593329" y="2909297"/>
            <a:ext cx="2259853" cy="95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304715" y="224059"/>
            <a:ext cx="11621395" cy="1210418"/>
          </a:xfrm>
        </p:spPr>
        <p:txBody>
          <a:bodyPr>
            <a:normAutofit fontScale="90000"/>
          </a:bodyPr>
          <a:lstStyle/>
          <a:p>
            <a:pPr algn="ctr"/>
            <a:r>
              <a:rPr lang="en-US" dirty="0">
                <a:latin typeface="Avenir Medium" panose="02000503020000020003" pitchFamily="2" charset="0"/>
              </a:rPr>
              <a:t>My Success Using Whole Foods (...) As Skincare</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a:xfrm>
            <a:off x="4038600" y="6268816"/>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54</a:t>
            </a:fld>
            <a:endParaRPr lang="en-US" dirty="0"/>
          </a:p>
        </p:txBody>
      </p:sp>
      <p:sp>
        <p:nvSpPr>
          <p:cNvPr id="5" name="Content Placeholder 2">
            <a:extLst>
              <a:ext uri="{FF2B5EF4-FFF2-40B4-BE49-F238E27FC236}">
                <a16:creationId xmlns:a16="http://schemas.microsoft.com/office/drawing/2014/main" id="{47A56C8D-3842-CA3C-C68B-B4722C31A6A0}"/>
              </a:ext>
            </a:extLst>
          </p:cNvPr>
          <p:cNvSpPr>
            <a:spLocks noGrp="1"/>
          </p:cNvSpPr>
          <p:nvPr>
            <p:ph idx="1"/>
          </p:nvPr>
        </p:nvSpPr>
        <p:spPr>
          <a:xfrm>
            <a:off x="228598" y="4942930"/>
            <a:ext cx="2778827" cy="496246"/>
          </a:xfrm>
        </p:spPr>
        <p:txBody>
          <a:bodyPr anchor="t">
            <a:normAutofit/>
          </a:bodyPr>
          <a:lstStyle/>
          <a:p>
            <a:pPr marL="0" indent="0" algn="ctr">
              <a:buNone/>
            </a:pPr>
            <a:r>
              <a:rPr lang="en-US" dirty="0">
                <a:latin typeface="Avenir Medium" panose="02000503020000020003" pitchFamily="2" charset="0"/>
              </a:rPr>
              <a:t>Before </a:t>
            </a:r>
            <a:r>
              <a:rPr lang="en-US" dirty="0" err="1">
                <a:latin typeface="Avenir Medium" panose="02000503020000020003" pitchFamily="2" charset="0"/>
              </a:rPr>
              <a:t>Bexi’s</a:t>
            </a:r>
            <a:endParaRPr lang="en-US" dirty="0">
              <a:latin typeface="Avenir Medium" panose="02000503020000020003" pitchFamily="2" charset="0"/>
            </a:endParaRPr>
          </a:p>
        </p:txBody>
      </p:sp>
      <p:sp>
        <p:nvSpPr>
          <p:cNvPr id="11" name="Content Placeholder 2">
            <a:extLst>
              <a:ext uri="{FF2B5EF4-FFF2-40B4-BE49-F238E27FC236}">
                <a16:creationId xmlns:a16="http://schemas.microsoft.com/office/drawing/2014/main" id="{5D443DAE-E2CD-A548-A771-E85528C7066E}"/>
              </a:ext>
            </a:extLst>
          </p:cNvPr>
          <p:cNvSpPr txBox="1">
            <a:spLocks/>
          </p:cNvSpPr>
          <p:nvPr/>
        </p:nvSpPr>
        <p:spPr>
          <a:xfrm>
            <a:off x="3200400" y="4942930"/>
            <a:ext cx="2661557" cy="496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venir Medium" panose="02000503020000020003" pitchFamily="2" charset="0"/>
              </a:rPr>
              <a:t>After 1 year</a:t>
            </a:r>
          </a:p>
        </p:txBody>
      </p:sp>
      <p:sp>
        <p:nvSpPr>
          <p:cNvPr id="3" name="Content Placeholder 2">
            <a:extLst>
              <a:ext uri="{FF2B5EF4-FFF2-40B4-BE49-F238E27FC236}">
                <a16:creationId xmlns:a16="http://schemas.microsoft.com/office/drawing/2014/main" id="{7AE6DB55-8A0F-A579-BB38-AB3996AB8668}"/>
              </a:ext>
            </a:extLst>
          </p:cNvPr>
          <p:cNvSpPr txBox="1">
            <a:spLocks/>
          </p:cNvSpPr>
          <p:nvPr/>
        </p:nvSpPr>
        <p:spPr>
          <a:xfrm>
            <a:off x="6200074" y="4950261"/>
            <a:ext cx="3368469" cy="549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venir Medium" panose="02000503020000020003" pitchFamily="2" charset="0"/>
              </a:rPr>
              <a:t>After 2 years...</a:t>
            </a:r>
          </a:p>
        </p:txBody>
      </p:sp>
      <p:grpSp>
        <p:nvGrpSpPr>
          <p:cNvPr id="10" name="Group 9">
            <a:extLst>
              <a:ext uri="{FF2B5EF4-FFF2-40B4-BE49-F238E27FC236}">
                <a16:creationId xmlns:a16="http://schemas.microsoft.com/office/drawing/2014/main" id="{AE7BC905-89A3-2561-0DA4-2F7B96A51955}"/>
              </a:ext>
            </a:extLst>
          </p:cNvPr>
          <p:cNvGrpSpPr/>
          <p:nvPr/>
        </p:nvGrpSpPr>
        <p:grpSpPr>
          <a:xfrm>
            <a:off x="81641" y="1088727"/>
            <a:ext cx="11877127" cy="3781724"/>
            <a:chOff x="130628" y="1398978"/>
            <a:chExt cx="11877127" cy="3781724"/>
          </a:xfrm>
        </p:grpSpPr>
        <p:pic>
          <p:nvPicPr>
            <p:cNvPr id="4" name="Picture 3" descr="A group of people smiling&#10;&#10;Description automatically generated with low confidence">
              <a:extLst>
                <a:ext uri="{FF2B5EF4-FFF2-40B4-BE49-F238E27FC236}">
                  <a16:creationId xmlns:a16="http://schemas.microsoft.com/office/drawing/2014/main" id="{651075CF-EDFF-6ECA-73A6-24952055C13E}"/>
                </a:ext>
              </a:extLst>
            </p:cNvPr>
            <p:cNvPicPr>
              <a:picLocks noChangeAspect="1"/>
            </p:cNvPicPr>
            <p:nvPr/>
          </p:nvPicPr>
          <p:blipFill rotWithShape="1">
            <a:blip r:embed="rId3"/>
            <a:srcRect l="1073" r="1511"/>
            <a:stretch/>
          </p:blipFill>
          <p:spPr>
            <a:xfrm>
              <a:off x="130628" y="1398978"/>
              <a:ext cx="11877127" cy="3781724"/>
            </a:xfrm>
            <a:prstGeom prst="rect">
              <a:avLst/>
            </a:prstGeom>
          </p:spPr>
        </p:pic>
        <p:pic>
          <p:nvPicPr>
            <p:cNvPr id="9" name="Picture 8">
              <a:extLst>
                <a:ext uri="{FF2B5EF4-FFF2-40B4-BE49-F238E27FC236}">
                  <a16:creationId xmlns:a16="http://schemas.microsoft.com/office/drawing/2014/main" id="{25657637-11D3-4D44-6630-57D6E8356207}"/>
                </a:ext>
              </a:extLst>
            </p:cNvPr>
            <p:cNvPicPr>
              <a:picLocks noChangeAspect="1"/>
            </p:cNvPicPr>
            <p:nvPr/>
          </p:nvPicPr>
          <p:blipFill rotWithShape="1">
            <a:blip r:embed="rId4"/>
            <a:srcRect l="28019" t="6510" r="37675" b="34276"/>
            <a:stretch/>
          </p:blipFill>
          <p:spPr>
            <a:xfrm>
              <a:off x="9176657" y="1677298"/>
              <a:ext cx="2798440" cy="3220167"/>
            </a:xfrm>
            <a:prstGeom prst="rect">
              <a:avLst/>
            </a:prstGeom>
          </p:spPr>
        </p:pic>
      </p:grpSp>
    </p:spTree>
    <p:extLst>
      <p:ext uri="{BB962C8B-B14F-4D97-AF65-F5344CB8AC3E}">
        <p14:creationId xmlns:p14="http://schemas.microsoft.com/office/powerpoint/2010/main" val="1358447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784233" y="466490"/>
            <a:ext cx="10901488" cy="905290"/>
          </a:xfrm>
        </p:spPr>
        <p:txBody>
          <a:bodyPr>
            <a:noAutofit/>
          </a:bodyPr>
          <a:lstStyle/>
          <a:p>
            <a:r>
              <a:rPr lang="en-US" sz="6500" dirty="0" err="1">
                <a:solidFill>
                  <a:srgbClr val="877DFF"/>
                </a:solidFill>
                <a:latin typeface="Avenir Medium" panose="02000503020000020003" pitchFamily="2" charset="0"/>
              </a:rPr>
              <a:t>Bexi</a:t>
            </a:r>
            <a:r>
              <a:rPr lang="en-US" sz="6500" dirty="0">
                <a:solidFill>
                  <a:srgbClr val="877DFF"/>
                </a:solidFill>
                <a:latin typeface="Avenir Medium" panose="02000503020000020003" pitchFamily="2" charset="0"/>
              </a:rPr>
              <a:t> Sez...</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5139736" y="2537869"/>
            <a:ext cx="7052264" cy="1782262"/>
          </a:xfrm>
        </p:spPr>
        <p:txBody>
          <a:bodyPr>
            <a:noAutofit/>
          </a:bodyPr>
          <a:lstStyle/>
          <a:p>
            <a:pPr marL="0" indent="0" algn="ctr">
              <a:buNone/>
            </a:pPr>
            <a:r>
              <a:rPr lang="en-US" sz="6800" dirty="0">
                <a:solidFill>
                  <a:srgbClr val="877DFF"/>
                </a:solidFill>
                <a:latin typeface="Avenir Medium" panose="02000503020000020003" pitchFamily="2" charset="0"/>
              </a:rPr>
              <a:t>Thank You</a:t>
            </a:r>
          </a:p>
        </p:txBody>
      </p:sp>
      <p:sp>
        <p:nvSpPr>
          <p:cNvPr id="6" name="Footer Placeholder 5">
            <a:extLst>
              <a:ext uri="{FF2B5EF4-FFF2-40B4-BE49-F238E27FC236}">
                <a16:creationId xmlns:a16="http://schemas.microsoft.com/office/drawing/2014/main" id="{696EA261-171D-3783-DEE3-643165970806}"/>
              </a:ext>
            </a:extLst>
          </p:cNvPr>
          <p:cNvSpPr>
            <a:spLocks noGrp="1"/>
          </p:cNvSpPr>
          <p:nvPr>
            <p:ph type="ftr" sz="quarter" idx="11"/>
          </p:nvPr>
        </p:nvSpPr>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9779AB84-EF8F-D52F-A43C-1BBC0EA43FA3}"/>
              </a:ext>
            </a:extLst>
          </p:cNvPr>
          <p:cNvSpPr>
            <a:spLocks noGrp="1"/>
          </p:cNvSpPr>
          <p:nvPr>
            <p:ph type="sldNum" sz="quarter" idx="12"/>
          </p:nvPr>
        </p:nvSpPr>
        <p:spPr/>
        <p:txBody>
          <a:bodyPr/>
          <a:lstStyle/>
          <a:p>
            <a:fld id="{D8EB42D7-57F4-B047-AC74-2FACCED62C60}" type="slidenum">
              <a:rPr lang="en-US" smtClean="0"/>
              <a:t>55</a:t>
            </a:fld>
            <a:endParaRPr lang="en-US"/>
          </a:p>
        </p:txBody>
      </p:sp>
      <p:pic>
        <p:nvPicPr>
          <p:cNvPr id="5" name="Picture 4" descr="A person with black hair&#10;&#10;Description automatically generated with low confidence">
            <a:extLst>
              <a:ext uri="{FF2B5EF4-FFF2-40B4-BE49-F238E27FC236}">
                <a16:creationId xmlns:a16="http://schemas.microsoft.com/office/drawing/2014/main" id="{962E8EE5-25E8-3FFC-C460-02F33F800FA3}"/>
              </a:ext>
            </a:extLst>
          </p:cNvPr>
          <p:cNvPicPr>
            <a:picLocks noChangeAspect="1"/>
          </p:cNvPicPr>
          <p:nvPr/>
        </p:nvPicPr>
        <p:blipFill>
          <a:blip r:embed="rId3"/>
          <a:stretch>
            <a:fillRect/>
          </a:stretch>
        </p:blipFill>
        <p:spPr>
          <a:xfrm>
            <a:off x="995722" y="1371781"/>
            <a:ext cx="3267634" cy="4598891"/>
          </a:xfrm>
          <a:prstGeom prst="rect">
            <a:avLst/>
          </a:prstGeom>
        </p:spPr>
      </p:pic>
      <p:pic>
        <p:nvPicPr>
          <p:cNvPr id="4" name="Picture 3" descr="A picture containing tree, person, outdoor, clothing&#10;&#10;Description automatically generated">
            <a:extLst>
              <a:ext uri="{FF2B5EF4-FFF2-40B4-BE49-F238E27FC236}">
                <a16:creationId xmlns:a16="http://schemas.microsoft.com/office/drawing/2014/main" id="{19398FA1-8934-D25C-1FFA-0FC57A40E79A}"/>
              </a:ext>
            </a:extLst>
          </p:cNvPr>
          <p:cNvPicPr>
            <a:picLocks noChangeAspect="1"/>
          </p:cNvPicPr>
          <p:nvPr/>
        </p:nvPicPr>
        <p:blipFill rotWithShape="1">
          <a:blip r:embed="rId4"/>
          <a:srcRect l="17255" r="24968"/>
          <a:stretch/>
        </p:blipFill>
        <p:spPr>
          <a:xfrm>
            <a:off x="930976" y="1371780"/>
            <a:ext cx="4208759" cy="4856260"/>
          </a:xfrm>
          <a:prstGeom prst="rect">
            <a:avLst/>
          </a:prstGeom>
        </p:spPr>
      </p:pic>
    </p:spTree>
    <p:extLst>
      <p:ext uri="{BB962C8B-B14F-4D97-AF65-F5344CB8AC3E}">
        <p14:creationId xmlns:p14="http://schemas.microsoft.com/office/powerpoint/2010/main" val="354695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4CFB4E-9969-C460-3940-0DA6BB689840}"/>
              </a:ext>
            </a:extLst>
          </p:cNvPr>
          <p:cNvGrpSpPr/>
          <p:nvPr/>
        </p:nvGrpSpPr>
        <p:grpSpPr>
          <a:xfrm>
            <a:off x="4963246" y="0"/>
            <a:ext cx="7261411" cy="6857999"/>
            <a:chOff x="4930589" y="0"/>
            <a:chExt cx="7261411" cy="6857999"/>
          </a:xfrm>
        </p:grpSpPr>
        <p:pic>
          <p:nvPicPr>
            <p:cNvPr id="8" name="Picture 7">
              <a:extLst>
                <a:ext uri="{FF2B5EF4-FFF2-40B4-BE49-F238E27FC236}">
                  <a16:creationId xmlns:a16="http://schemas.microsoft.com/office/drawing/2014/main" id="{100C0234-F9BD-4E96-C56C-71FC1E57239B}"/>
                </a:ext>
              </a:extLst>
            </p:cNvPr>
            <p:cNvPicPr>
              <a:picLocks noChangeAspect="1"/>
            </p:cNvPicPr>
            <p:nvPr/>
          </p:nvPicPr>
          <p:blipFill>
            <a:blip r:embed="rId3"/>
            <a:stretch>
              <a:fillRect/>
            </a:stretch>
          </p:blipFill>
          <p:spPr>
            <a:xfrm>
              <a:off x="4930589" y="0"/>
              <a:ext cx="7261411" cy="6857999"/>
            </a:xfrm>
            <a:prstGeom prst="rect">
              <a:avLst/>
            </a:prstGeom>
          </p:spPr>
        </p:pic>
        <p:sp>
          <p:nvSpPr>
            <p:cNvPr id="9" name="TextBox 8">
              <a:extLst>
                <a:ext uri="{FF2B5EF4-FFF2-40B4-BE49-F238E27FC236}">
                  <a16:creationId xmlns:a16="http://schemas.microsoft.com/office/drawing/2014/main" id="{2303DE34-A791-9687-1E51-DBD62FC27F89}"/>
                </a:ext>
              </a:extLst>
            </p:cNvPr>
            <p:cNvSpPr txBox="1"/>
            <p:nvPr/>
          </p:nvSpPr>
          <p:spPr>
            <a:xfrm>
              <a:off x="8291384" y="172995"/>
              <a:ext cx="3900616" cy="246221"/>
            </a:xfrm>
            <a:prstGeom prst="rect">
              <a:avLst/>
            </a:prstGeom>
            <a:noFill/>
          </p:spPr>
          <p:txBody>
            <a:bodyPr wrap="square" rtlCol="0">
              <a:spAutoFit/>
            </a:bodyPr>
            <a:lstStyle/>
            <a:p>
              <a:pPr algn="ctr"/>
              <a:r>
                <a:rPr lang="en-US" sz="1000" dirty="0">
                  <a:latin typeface="Avenir Book" panose="02000503020000020003" pitchFamily="2" charset="0"/>
                </a:rPr>
                <a:t>US-Gov, Public domain, via Wikimedia Commons</a:t>
              </a:r>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413657" y="815182"/>
            <a:ext cx="4495413" cy="1882552"/>
          </a:xfrm>
        </p:spPr>
        <p:txBody>
          <a:bodyPr>
            <a:normAutofit fontScale="90000"/>
          </a:bodyPr>
          <a:lstStyle/>
          <a:p>
            <a:pPr algn="ctr"/>
            <a:r>
              <a:rPr lang="en-US" dirty="0">
                <a:latin typeface="Avenir Medium" panose="02000503020000020003" pitchFamily="2" charset="0"/>
              </a:rPr>
              <a:t>Your Skin Is</a:t>
            </a:r>
            <a:br>
              <a:rPr lang="en-US" dirty="0">
                <a:latin typeface="Avenir Medium" panose="02000503020000020003" pitchFamily="2" charset="0"/>
              </a:rPr>
            </a:br>
            <a:r>
              <a:rPr lang="en-US" dirty="0">
                <a:latin typeface="Avenir Medium" panose="02000503020000020003" pitchFamily="2" charset="0"/>
              </a:rPr>
              <a:t>Your Largest Organ</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827701" y="2801815"/>
            <a:ext cx="4081369" cy="3418011"/>
          </a:xfrm>
        </p:spPr>
        <p:txBody>
          <a:bodyPr>
            <a:normAutofit/>
          </a:bodyPr>
          <a:lstStyle/>
          <a:p>
            <a:pPr>
              <a:lnSpc>
                <a:spcPct val="100000"/>
              </a:lnSpc>
            </a:pPr>
            <a:r>
              <a:rPr lang="en-US" dirty="0">
                <a:latin typeface="Avenir Medium" panose="02000503020000020003" pitchFamily="2" charset="0"/>
              </a:rPr>
              <a:t>16% of body mass</a:t>
            </a:r>
          </a:p>
          <a:p>
            <a:pPr>
              <a:lnSpc>
                <a:spcPct val="100000"/>
              </a:lnSpc>
            </a:pPr>
            <a:r>
              <a:rPr lang="en-US" dirty="0">
                <a:latin typeface="Avenir Medium" panose="02000503020000020003" pitchFamily="2" charset="0"/>
              </a:rPr>
              <a:t>If you weigh 150 </a:t>
            </a:r>
            <a:r>
              <a:rPr lang="en-US" dirty="0" err="1">
                <a:latin typeface="Avenir Medium" panose="02000503020000020003" pitchFamily="2" charset="0"/>
              </a:rPr>
              <a:t>lbs</a:t>
            </a:r>
            <a:r>
              <a:rPr lang="en-US" dirty="0">
                <a:latin typeface="Avenir Medium" panose="02000503020000020003" pitchFamily="2" charset="0"/>
              </a:rPr>
              <a:t>,</a:t>
            </a:r>
            <a:br>
              <a:rPr lang="en-US" dirty="0">
                <a:latin typeface="Avenir Medium" panose="02000503020000020003" pitchFamily="2" charset="0"/>
              </a:rPr>
            </a:br>
            <a:r>
              <a:rPr lang="en-US" dirty="0">
                <a:latin typeface="Avenir Medium" panose="02000503020000020003" pitchFamily="2" charset="0"/>
              </a:rPr>
              <a:t>24 </a:t>
            </a:r>
            <a:r>
              <a:rPr lang="en-US" dirty="0" err="1">
                <a:latin typeface="Avenir Medium" panose="02000503020000020003" pitchFamily="2" charset="0"/>
              </a:rPr>
              <a:t>lbs</a:t>
            </a:r>
            <a:r>
              <a:rPr lang="en-US" dirty="0">
                <a:latin typeface="Avenir Medium" panose="02000503020000020003" pitchFamily="2" charset="0"/>
              </a:rPr>
              <a:t> is skin.</a:t>
            </a:r>
          </a:p>
          <a:p>
            <a:pPr>
              <a:lnSpc>
                <a:spcPct val="100000"/>
              </a:lnSpc>
            </a:pPr>
            <a:r>
              <a:rPr lang="en-US" dirty="0">
                <a:latin typeface="Avenir Medium" panose="02000503020000020003" pitchFamily="2" charset="0"/>
              </a:rPr>
              <a:t>If most of your skin is inflamed a significant portion of your body is inflamed...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6</a:t>
            </a:fld>
            <a:endParaRPr lang="en-US"/>
          </a:p>
        </p:txBody>
      </p:sp>
      <p:sp>
        <p:nvSpPr>
          <p:cNvPr id="5" name="Footer Placeholder 5">
            <a:extLst>
              <a:ext uri="{FF2B5EF4-FFF2-40B4-BE49-F238E27FC236}">
                <a16:creationId xmlns:a16="http://schemas.microsoft.com/office/drawing/2014/main" id="{E0AEED43-0775-08F4-82B1-E480627DA329}"/>
              </a:ext>
            </a:extLst>
          </p:cNvPr>
          <p:cNvSpPr txBox="1">
            <a:spLocks/>
          </p:cNvSpPr>
          <p:nvPr/>
        </p:nvSpPr>
        <p:spPr>
          <a:xfrm>
            <a:off x="595673" y="637539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Bexi</a:t>
            </a:r>
            <a:r>
              <a:rPr lang="en-US" dirty="0"/>
              <a:t> (Rebecca Lobo, PhD)</a:t>
            </a:r>
          </a:p>
        </p:txBody>
      </p:sp>
    </p:spTree>
    <p:extLst>
      <p:ext uri="{BB962C8B-B14F-4D97-AF65-F5344CB8AC3E}">
        <p14:creationId xmlns:p14="http://schemas.microsoft.com/office/powerpoint/2010/main" val="142221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4CFB4E-9969-C460-3940-0DA6BB689840}"/>
              </a:ext>
            </a:extLst>
          </p:cNvPr>
          <p:cNvGrpSpPr/>
          <p:nvPr/>
        </p:nvGrpSpPr>
        <p:grpSpPr>
          <a:xfrm>
            <a:off x="4963246" y="0"/>
            <a:ext cx="7261411" cy="6857999"/>
            <a:chOff x="4930589" y="0"/>
            <a:chExt cx="7261411" cy="6857999"/>
          </a:xfrm>
        </p:grpSpPr>
        <p:pic>
          <p:nvPicPr>
            <p:cNvPr id="8" name="Picture 7">
              <a:extLst>
                <a:ext uri="{FF2B5EF4-FFF2-40B4-BE49-F238E27FC236}">
                  <a16:creationId xmlns:a16="http://schemas.microsoft.com/office/drawing/2014/main" id="{100C0234-F9BD-4E96-C56C-71FC1E57239B}"/>
                </a:ext>
              </a:extLst>
            </p:cNvPr>
            <p:cNvPicPr>
              <a:picLocks noChangeAspect="1"/>
            </p:cNvPicPr>
            <p:nvPr/>
          </p:nvPicPr>
          <p:blipFill>
            <a:blip r:embed="rId3"/>
            <a:stretch>
              <a:fillRect/>
            </a:stretch>
          </p:blipFill>
          <p:spPr>
            <a:xfrm>
              <a:off x="4930589" y="0"/>
              <a:ext cx="7261411" cy="6857999"/>
            </a:xfrm>
            <a:prstGeom prst="rect">
              <a:avLst/>
            </a:prstGeom>
          </p:spPr>
        </p:pic>
        <p:sp>
          <p:nvSpPr>
            <p:cNvPr id="9" name="TextBox 8">
              <a:extLst>
                <a:ext uri="{FF2B5EF4-FFF2-40B4-BE49-F238E27FC236}">
                  <a16:creationId xmlns:a16="http://schemas.microsoft.com/office/drawing/2014/main" id="{2303DE34-A791-9687-1E51-DBD62FC27F89}"/>
                </a:ext>
              </a:extLst>
            </p:cNvPr>
            <p:cNvSpPr txBox="1"/>
            <p:nvPr/>
          </p:nvSpPr>
          <p:spPr>
            <a:xfrm>
              <a:off x="8291384" y="172995"/>
              <a:ext cx="3900616" cy="246221"/>
            </a:xfrm>
            <a:prstGeom prst="rect">
              <a:avLst/>
            </a:prstGeom>
            <a:noFill/>
          </p:spPr>
          <p:txBody>
            <a:bodyPr wrap="square" rtlCol="0">
              <a:spAutoFit/>
            </a:bodyPr>
            <a:lstStyle/>
            <a:p>
              <a:pPr algn="ctr"/>
              <a:r>
                <a:rPr lang="en-US" sz="1000" dirty="0">
                  <a:latin typeface="Avenir Book" panose="02000503020000020003" pitchFamily="2" charset="0"/>
                </a:rPr>
                <a:t>US-Gov, Public domain, via Wikimedia Commons</a:t>
              </a:r>
            </a:p>
          </p:txBody>
        </p:sp>
      </p:grpSp>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413658" y="815182"/>
            <a:ext cx="4876800" cy="1882552"/>
          </a:xfrm>
        </p:spPr>
        <p:txBody>
          <a:bodyPr>
            <a:normAutofit fontScale="90000"/>
          </a:bodyPr>
          <a:lstStyle/>
          <a:p>
            <a:pPr algn="ctr"/>
            <a:r>
              <a:rPr lang="en-US" dirty="0">
                <a:latin typeface="Avenir Medium" panose="02000503020000020003" pitchFamily="2" charset="0"/>
              </a:rPr>
              <a:t>Your Skin Is</a:t>
            </a:r>
            <a:br>
              <a:rPr lang="en-US" dirty="0">
                <a:latin typeface="Avenir Medium" panose="02000503020000020003" pitchFamily="2" charset="0"/>
              </a:rPr>
            </a:br>
            <a:r>
              <a:rPr lang="en-US" dirty="0">
                <a:latin typeface="Avenir Medium" panose="02000503020000020003" pitchFamily="2" charset="0"/>
              </a:rPr>
              <a:t>Dynamic &amp; Responsive</a:t>
            </a:r>
          </a:p>
        </p:txBody>
      </p:sp>
      <p:sp>
        <p:nvSpPr>
          <p:cNvPr id="3" name="Content Placeholder 2">
            <a:extLst>
              <a:ext uri="{FF2B5EF4-FFF2-40B4-BE49-F238E27FC236}">
                <a16:creationId xmlns:a16="http://schemas.microsoft.com/office/drawing/2014/main" id="{142708C3-60E5-58B5-4A21-5CD30AC20835}"/>
              </a:ext>
            </a:extLst>
          </p:cNvPr>
          <p:cNvSpPr>
            <a:spLocks noGrp="1"/>
          </p:cNvSpPr>
          <p:nvPr>
            <p:ph idx="1"/>
          </p:nvPr>
        </p:nvSpPr>
        <p:spPr>
          <a:xfrm>
            <a:off x="827701" y="3115128"/>
            <a:ext cx="4081369" cy="2927690"/>
          </a:xfrm>
        </p:spPr>
        <p:txBody>
          <a:bodyPr>
            <a:normAutofit fontScale="77500" lnSpcReduction="20000"/>
          </a:bodyPr>
          <a:lstStyle/>
          <a:p>
            <a:pPr marL="457200" indent="-457200">
              <a:lnSpc>
                <a:spcPct val="110000"/>
              </a:lnSpc>
              <a:spcBef>
                <a:spcPts val="0"/>
              </a:spcBef>
            </a:pPr>
            <a:r>
              <a:rPr lang="en-US" dirty="0">
                <a:latin typeface="Avenir Medium" panose="02000503020000020003" pitchFamily="2" charset="0"/>
              </a:rPr>
              <a:t>Skin contains lots of nerves and blood vessels.</a:t>
            </a:r>
          </a:p>
          <a:p>
            <a:pPr>
              <a:lnSpc>
                <a:spcPct val="110000"/>
              </a:lnSpc>
              <a:spcBef>
                <a:spcPts val="0"/>
              </a:spcBef>
            </a:pPr>
            <a:endParaRPr lang="en-US" dirty="0">
              <a:latin typeface="Avenir Medium" panose="02000503020000020003" pitchFamily="2" charset="0"/>
            </a:endParaRPr>
          </a:p>
          <a:p>
            <a:pPr marL="457200" indent="-457200">
              <a:lnSpc>
                <a:spcPct val="110000"/>
              </a:lnSpc>
              <a:spcBef>
                <a:spcPts val="0"/>
              </a:spcBef>
            </a:pPr>
            <a:r>
              <a:rPr lang="en-US" dirty="0">
                <a:latin typeface="Avenir Medium" panose="02000503020000020003" pitchFamily="2" charset="0"/>
              </a:rPr>
              <a:t>What you put </a:t>
            </a:r>
            <a:r>
              <a:rPr lang="en-US" i="1" dirty="0">
                <a:latin typeface="Avenir Medium" panose="02000503020000020003" pitchFamily="2" charset="0"/>
              </a:rPr>
              <a:t>on</a:t>
            </a:r>
            <a:r>
              <a:rPr lang="en-US" dirty="0">
                <a:latin typeface="Avenir Medium" panose="02000503020000020003" pitchFamily="2" charset="0"/>
              </a:rPr>
              <a:t> your skin ends up </a:t>
            </a:r>
            <a:r>
              <a:rPr lang="en-US" i="1" dirty="0">
                <a:latin typeface="Avenir Medium" panose="02000503020000020003" pitchFamily="2" charset="0"/>
              </a:rPr>
              <a:t>in</a:t>
            </a:r>
            <a:r>
              <a:rPr lang="en-US" dirty="0">
                <a:latin typeface="Avenir Medium" panose="02000503020000020003" pitchFamily="2" charset="0"/>
              </a:rPr>
              <a:t> your body because you have so many blood vessels so close to your skin surface.</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7</a:t>
            </a:fld>
            <a:endParaRPr lang="en-US"/>
          </a:p>
        </p:txBody>
      </p:sp>
      <p:sp>
        <p:nvSpPr>
          <p:cNvPr id="5" name="Footer Placeholder 5">
            <a:extLst>
              <a:ext uri="{FF2B5EF4-FFF2-40B4-BE49-F238E27FC236}">
                <a16:creationId xmlns:a16="http://schemas.microsoft.com/office/drawing/2014/main" id="{E738C68F-3396-36B5-2697-694077EFD84C}"/>
              </a:ext>
            </a:extLst>
          </p:cNvPr>
          <p:cNvSpPr txBox="1">
            <a:spLocks/>
          </p:cNvSpPr>
          <p:nvPr/>
        </p:nvSpPr>
        <p:spPr>
          <a:xfrm>
            <a:off x="595673" y="637539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Bexi</a:t>
            </a:r>
            <a:r>
              <a:rPr lang="en-US" dirty="0"/>
              <a:t> (Rebecca Lobo, PhD)</a:t>
            </a:r>
          </a:p>
        </p:txBody>
      </p:sp>
    </p:spTree>
    <p:extLst>
      <p:ext uri="{BB962C8B-B14F-4D97-AF65-F5344CB8AC3E}">
        <p14:creationId xmlns:p14="http://schemas.microsoft.com/office/powerpoint/2010/main" val="297563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3E1-9A33-5AD3-C5A5-865A8EF3AB50}"/>
              </a:ext>
            </a:extLst>
          </p:cNvPr>
          <p:cNvSpPr>
            <a:spLocks noGrp="1"/>
          </p:cNvSpPr>
          <p:nvPr>
            <p:ph type="title"/>
          </p:nvPr>
        </p:nvSpPr>
        <p:spPr>
          <a:xfrm>
            <a:off x="214992" y="2069759"/>
            <a:ext cx="4876800" cy="1882552"/>
          </a:xfrm>
        </p:spPr>
        <p:txBody>
          <a:bodyPr>
            <a:normAutofit/>
          </a:bodyPr>
          <a:lstStyle/>
          <a:p>
            <a:pPr algn="ctr"/>
            <a:r>
              <a:rPr lang="en-US" dirty="0">
                <a:latin typeface="Avenir Medium" panose="02000503020000020003" pitchFamily="2" charset="0"/>
              </a:rPr>
              <a:t>Your Skin Is</a:t>
            </a:r>
            <a:br>
              <a:rPr lang="en-US" dirty="0">
                <a:latin typeface="Avenir Medium" panose="02000503020000020003" pitchFamily="2" charset="0"/>
              </a:rPr>
            </a:br>
            <a:r>
              <a:rPr lang="en-US" dirty="0">
                <a:latin typeface="Avenir Medium" panose="02000503020000020003" pitchFamily="2" charset="0"/>
              </a:rPr>
              <a:t>Multifunctional</a:t>
            </a:r>
          </a:p>
        </p:txBody>
      </p:sp>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a:xfrm>
            <a:off x="595992" y="639445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8</a:t>
            </a:fld>
            <a:endParaRPr lang="en-US"/>
          </a:p>
        </p:txBody>
      </p:sp>
      <p:sp>
        <p:nvSpPr>
          <p:cNvPr id="5" name="Content Placeholder 4">
            <a:extLst>
              <a:ext uri="{FF2B5EF4-FFF2-40B4-BE49-F238E27FC236}">
                <a16:creationId xmlns:a16="http://schemas.microsoft.com/office/drawing/2014/main" id="{26C91F0C-370F-2C88-2FAC-1E0D1EF48F58}"/>
              </a:ext>
            </a:extLst>
          </p:cNvPr>
          <p:cNvSpPr>
            <a:spLocks noGrp="1"/>
          </p:cNvSpPr>
          <p:nvPr>
            <p:ph idx="1"/>
          </p:nvPr>
        </p:nvSpPr>
        <p:spPr>
          <a:xfrm>
            <a:off x="5208751" y="368244"/>
            <a:ext cx="6659399" cy="6026206"/>
          </a:xfrm>
        </p:spPr>
        <p:txBody>
          <a:bodyPr anchor="t">
            <a:noAutofit/>
          </a:bodyPr>
          <a:lstStyle/>
          <a:p>
            <a:pPr marL="0" indent="0">
              <a:spcBef>
                <a:spcPts val="0"/>
              </a:spcBef>
              <a:buNone/>
            </a:pPr>
            <a:r>
              <a:rPr lang="en-US" sz="2200" b="1" dirty="0">
                <a:solidFill>
                  <a:srgbClr val="877DFF"/>
                </a:solidFill>
                <a:latin typeface="Avenir Medium" panose="02000503020000020003" pitchFamily="2" charset="0"/>
              </a:rPr>
              <a:t>Creates Your Unique Identity</a:t>
            </a:r>
          </a:p>
          <a:p>
            <a:pPr marL="0" indent="0">
              <a:spcBef>
                <a:spcPts val="0"/>
              </a:spcBef>
              <a:buNone/>
            </a:pPr>
            <a:r>
              <a:rPr lang="en-US" sz="2000" dirty="0">
                <a:latin typeface="Avenir Medium" panose="02000503020000020003" pitchFamily="2" charset="0"/>
              </a:rPr>
              <a:t>Distinguishes, separates and protects you from your surroundings</a:t>
            </a:r>
          </a:p>
          <a:p>
            <a:pPr marL="0" indent="0">
              <a:spcBef>
                <a:spcPts val="0"/>
              </a:spcBef>
              <a:buNone/>
            </a:pPr>
            <a:r>
              <a:rPr lang="en-US" sz="2000" dirty="0">
                <a:latin typeface="Avenir Medium" panose="02000503020000020003" pitchFamily="2" charset="0"/>
              </a:rPr>
              <a:t>Outward expression of who you are</a:t>
            </a:r>
          </a:p>
          <a:p>
            <a:pPr marL="0" indent="0">
              <a:spcBef>
                <a:spcPts val="0"/>
              </a:spcBef>
              <a:buNone/>
            </a:pPr>
            <a:r>
              <a:rPr lang="en-US" sz="2000" dirty="0">
                <a:latin typeface="Avenir Medium" panose="02000503020000020003" pitchFamily="2" charset="0"/>
              </a:rPr>
              <a:t>Gives you color and shape</a:t>
            </a:r>
          </a:p>
          <a:p>
            <a:pPr marL="0" indent="0">
              <a:spcBef>
                <a:spcPts val="0"/>
              </a:spcBef>
              <a:buNone/>
            </a:pPr>
            <a:endParaRPr lang="en-US" sz="2000" dirty="0">
              <a:latin typeface="Avenir Medium" panose="02000503020000020003" pitchFamily="2" charset="0"/>
            </a:endParaRPr>
          </a:p>
          <a:p>
            <a:pPr marL="0" indent="0">
              <a:spcBef>
                <a:spcPts val="0"/>
              </a:spcBef>
              <a:buNone/>
            </a:pPr>
            <a:r>
              <a:rPr lang="en-US" sz="2200" b="1" dirty="0">
                <a:solidFill>
                  <a:srgbClr val="00B400"/>
                </a:solidFill>
                <a:latin typeface="Avenir Medium" panose="02000503020000020003" pitchFamily="2" charset="0"/>
              </a:rPr>
              <a:t>Regulates and Maintains Your Metabolism</a:t>
            </a:r>
          </a:p>
          <a:p>
            <a:pPr marL="0" indent="0">
              <a:spcBef>
                <a:spcPts val="0"/>
              </a:spcBef>
              <a:buNone/>
            </a:pPr>
            <a:r>
              <a:rPr lang="en-US" sz="2000" dirty="0">
                <a:latin typeface="Avenir Medium" panose="02000503020000020003" pitchFamily="2" charset="0"/>
              </a:rPr>
              <a:t>Makes vitamin D</a:t>
            </a:r>
          </a:p>
          <a:p>
            <a:pPr marL="0" indent="0">
              <a:spcBef>
                <a:spcPts val="0"/>
              </a:spcBef>
              <a:buNone/>
            </a:pPr>
            <a:r>
              <a:rPr lang="en-US" sz="2000" dirty="0">
                <a:latin typeface="Avenir Medium" panose="02000503020000020003" pitchFamily="2" charset="0"/>
              </a:rPr>
              <a:t>Stores water and nutrients (fat, sodium, vitamin D)</a:t>
            </a:r>
          </a:p>
          <a:p>
            <a:pPr marL="0" indent="0">
              <a:spcBef>
                <a:spcPts val="0"/>
              </a:spcBef>
              <a:buNone/>
            </a:pPr>
            <a:r>
              <a:rPr lang="en-US" sz="2000" dirty="0">
                <a:latin typeface="Avenir Medium" panose="02000503020000020003" pitchFamily="2" charset="0"/>
              </a:rPr>
              <a:t>Facilitates excretion of waste materials (sweat)</a:t>
            </a:r>
          </a:p>
          <a:p>
            <a:pPr marL="0" indent="0">
              <a:spcBef>
                <a:spcPts val="0"/>
              </a:spcBef>
              <a:buNone/>
            </a:pPr>
            <a:r>
              <a:rPr lang="en-US" sz="2000" dirty="0">
                <a:latin typeface="Avenir Medium" panose="02000503020000020003" pitchFamily="2" charset="0"/>
              </a:rPr>
              <a:t>Regulates body temperature</a:t>
            </a:r>
          </a:p>
          <a:p>
            <a:pPr marL="0" indent="0">
              <a:spcBef>
                <a:spcPts val="0"/>
              </a:spcBef>
              <a:buNone/>
            </a:pPr>
            <a:endParaRPr lang="en-US" sz="2000" dirty="0">
              <a:latin typeface="Avenir Medium" panose="02000503020000020003" pitchFamily="2" charset="0"/>
            </a:endParaRPr>
          </a:p>
          <a:p>
            <a:pPr marL="0" indent="0">
              <a:spcBef>
                <a:spcPts val="0"/>
              </a:spcBef>
              <a:buNone/>
            </a:pPr>
            <a:r>
              <a:rPr lang="en-US" sz="2200" b="1" dirty="0">
                <a:solidFill>
                  <a:srgbClr val="877DFF"/>
                </a:solidFill>
                <a:latin typeface="Avenir Medium" panose="02000503020000020003" pitchFamily="2" charset="0"/>
              </a:rPr>
              <a:t>Senses Your Environment </a:t>
            </a:r>
          </a:p>
          <a:p>
            <a:pPr marL="0" indent="0">
              <a:spcBef>
                <a:spcPts val="0"/>
              </a:spcBef>
              <a:buNone/>
            </a:pPr>
            <a:r>
              <a:rPr lang="en-US" sz="2000" dirty="0">
                <a:latin typeface="Avenir Medium" panose="02000503020000020003" pitchFamily="2" charset="0"/>
              </a:rPr>
              <a:t>Receptors for temperature, pressure, touch, and pain</a:t>
            </a:r>
          </a:p>
          <a:p>
            <a:pPr marL="0" indent="0">
              <a:spcBef>
                <a:spcPts val="0"/>
              </a:spcBef>
              <a:buNone/>
            </a:pPr>
            <a:endParaRPr lang="en-US" sz="2000" dirty="0">
              <a:latin typeface="Avenir Medium" panose="02000503020000020003" pitchFamily="2" charset="0"/>
            </a:endParaRPr>
          </a:p>
          <a:p>
            <a:pPr marL="0" indent="0">
              <a:spcBef>
                <a:spcPts val="0"/>
              </a:spcBef>
              <a:buNone/>
            </a:pPr>
            <a:r>
              <a:rPr lang="en-US" sz="2200" b="1" dirty="0">
                <a:solidFill>
                  <a:srgbClr val="00B400"/>
                </a:solidFill>
                <a:latin typeface="Avenir Medium" panose="02000503020000020003" pitchFamily="2" charset="0"/>
              </a:rPr>
              <a:t>Protects You</a:t>
            </a:r>
          </a:p>
          <a:p>
            <a:pPr marL="0" indent="0">
              <a:spcBef>
                <a:spcPts val="0"/>
              </a:spcBef>
              <a:buNone/>
            </a:pPr>
            <a:r>
              <a:rPr lang="en-US" sz="2000" dirty="0">
                <a:latin typeface="Avenir Medium" panose="02000503020000020003" pitchFamily="2" charset="0"/>
              </a:rPr>
              <a:t>Protects and holds your internal tissues and organs</a:t>
            </a:r>
          </a:p>
          <a:p>
            <a:pPr marL="0" indent="0">
              <a:spcBef>
                <a:spcPts val="0"/>
              </a:spcBef>
              <a:buNone/>
            </a:pPr>
            <a:r>
              <a:rPr lang="en-US" sz="2000" dirty="0">
                <a:latin typeface="Avenir Medium" panose="02000503020000020003" pitchFamily="2" charset="0"/>
              </a:rPr>
              <a:t>Protects your body from microbes (bacteria, viruses)</a:t>
            </a:r>
          </a:p>
          <a:p>
            <a:pPr marL="0" indent="0">
              <a:spcBef>
                <a:spcPts val="0"/>
              </a:spcBef>
              <a:buNone/>
            </a:pPr>
            <a:r>
              <a:rPr lang="en-US" sz="2000" dirty="0">
                <a:latin typeface="Avenir Medium" panose="02000503020000020003" pitchFamily="2" charset="0"/>
              </a:rPr>
              <a:t>Protects against abrupt changes in temperature</a:t>
            </a:r>
          </a:p>
          <a:p>
            <a:pPr marL="0" indent="0">
              <a:spcBef>
                <a:spcPts val="0"/>
              </a:spcBef>
              <a:buNone/>
            </a:pPr>
            <a:r>
              <a:rPr lang="en-US" sz="2000" dirty="0">
                <a:latin typeface="Avenir Medium" panose="02000503020000020003" pitchFamily="2" charset="0"/>
              </a:rPr>
              <a:t>Protects against UV light and sunburn</a:t>
            </a:r>
          </a:p>
          <a:p>
            <a:pPr marL="0" indent="0">
              <a:spcBef>
                <a:spcPts val="0"/>
              </a:spcBef>
              <a:buNone/>
            </a:pPr>
            <a:r>
              <a:rPr lang="en-US" sz="2000" dirty="0">
                <a:latin typeface="Avenir Medium" panose="02000503020000020003" pitchFamily="2" charset="0"/>
              </a:rPr>
              <a:t>Prevents dehydration</a:t>
            </a:r>
          </a:p>
        </p:txBody>
      </p:sp>
    </p:spTree>
    <p:extLst>
      <p:ext uri="{BB962C8B-B14F-4D97-AF65-F5344CB8AC3E}">
        <p14:creationId xmlns:p14="http://schemas.microsoft.com/office/powerpoint/2010/main" val="1134360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5D45F5A-91AE-99C5-2B32-1999D550BB72}"/>
              </a:ext>
            </a:extLst>
          </p:cNvPr>
          <p:cNvSpPr>
            <a:spLocks noGrp="1"/>
          </p:cNvSpPr>
          <p:nvPr>
            <p:ph type="ftr" sz="quarter" idx="11"/>
          </p:nvPr>
        </p:nvSpPr>
        <p:spPr>
          <a:xfrm>
            <a:off x="4241561" y="6356350"/>
            <a:ext cx="4114800" cy="365125"/>
          </a:xfrm>
        </p:spPr>
        <p:txBody>
          <a:bodyPr/>
          <a:lstStyle/>
          <a:p>
            <a:r>
              <a:rPr lang="en-US" dirty="0" err="1"/>
              <a:t>Bexi</a:t>
            </a:r>
            <a:r>
              <a:rPr lang="en-US" dirty="0"/>
              <a:t> (Rebecca Lobo, PhD)</a:t>
            </a:r>
          </a:p>
        </p:txBody>
      </p:sp>
      <p:sp>
        <p:nvSpPr>
          <p:cNvPr id="7" name="Slide Number Placeholder 6">
            <a:extLst>
              <a:ext uri="{FF2B5EF4-FFF2-40B4-BE49-F238E27FC236}">
                <a16:creationId xmlns:a16="http://schemas.microsoft.com/office/drawing/2014/main" id="{64F2D503-2B26-9E1B-731E-A451E02E848B}"/>
              </a:ext>
            </a:extLst>
          </p:cNvPr>
          <p:cNvSpPr>
            <a:spLocks noGrp="1"/>
          </p:cNvSpPr>
          <p:nvPr>
            <p:ph type="sldNum" sz="quarter" idx="12"/>
          </p:nvPr>
        </p:nvSpPr>
        <p:spPr/>
        <p:txBody>
          <a:bodyPr/>
          <a:lstStyle/>
          <a:p>
            <a:fld id="{D8EB42D7-57F4-B047-AC74-2FACCED62C60}" type="slidenum">
              <a:rPr lang="en-US" smtClean="0"/>
              <a:t>9</a:t>
            </a:fld>
            <a:endParaRPr lang="en-US"/>
          </a:p>
        </p:txBody>
      </p:sp>
      <p:sp>
        <p:nvSpPr>
          <p:cNvPr id="10" name="Title 1">
            <a:extLst>
              <a:ext uri="{FF2B5EF4-FFF2-40B4-BE49-F238E27FC236}">
                <a16:creationId xmlns:a16="http://schemas.microsoft.com/office/drawing/2014/main" id="{FF95684F-6EBA-133E-E5E7-6825BF6BE6F7}"/>
              </a:ext>
            </a:extLst>
          </p:cNvPr>
          <p:cNvSpPr txBox="1">
            <a:spLocks/>
          </p:cNvSpPr>
          <p:nvPr/>
        </p:nvSpPr>
        <p:spPr>
          <a:xfrm>
            <a:off x="1233081" y="466492"/>
            <a:ext cx="10901488" cy="905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877DFF"/>
                </a:solidFill>
                <a:latin typeface="Avenir Medium" panose="02000503020000020003" pitchFamily="2" charset="0"/>
              </a:rPr>
              <a:t>Bexi Sez...</a:t>
            </a:r>
            <a:endParaRPr lang="en-US" dirty="0">
              <a:solidFill>
                <a:srgbClr val="877DFF"/>
              </a:solidFill>
              <a:latin typeface="Avenir Medium" panose="02000503020000020003" pitchFamily="2" charset="0"/>
            </a:endParaRPr>
          </a:p>
        </p:txBody>
      </p:sp>
      <p:pic>
        <p:nvPicPr>
          <p:cNvPr id="11" name="Picture 10" descr="A person with black hair&#10;&#10;Description automatically generated with low confidence">
            <a:extLst>
              <a:ext uri="{FF2B5EF4-FFF2-40B4-BE49-F238E27FC236}">
                <a16:creationId xmlns:a16="http://schemas.microsoft.com/office/drawing/2014/main" id="{A29E0E2A-5572-C7C9-56EA-BCB4E5B27F86}"/>
              </a:ext>
            </a:extLst>
          </p:cNvPr>
          <p:cNvPicPr>
            <a:picLocks noChangeAspect="1"/>
          </p:cNvPicPr>
          <p:nvPr/>
        </p:nvPicPr>
        <p:blipFill>
          <a:blip r:embed="rId3"/>
          <a:stretch>
            <a:fillRect/>
          </a:stretch>
        </p:blipFill>
        <p:spPr>
          <a:xfrm>
            <a:off x="995722" y="1371781"/>
            <a:ext cx="3267634" cy="4598891"/>
          </a:xfrm>
          <a:prstGeom prst="rect">
            <a:avLst/>
          </a:prstGeom>
        </p:spPr>
      </p:pic>
      <p:sp>
        <p:nvSpPr>
          <p:cNvPr id="14" name="Content Placeholder 2">
            <a:extLst>
              <a:ext uri="{FF2B5EF4-FFF2-40B4-BE49-F238E27FC236}">
                <a16:creationId xmlns:a16="http://schemas.microsoft.com/office/drawing/2014/main" id="{3599909C-49E8-55C6-BFDA-FD8AD9D98697}"/>
              </a:ext>
            </a:extLst>
          </p:cNvPr>
          <p:cNvSpPr>
            <a:spLocks noGrp="1"/>
          </p:cNvSpPr>
          <p:nvPr>
            <p:ph idx="1"/>
          </p:nvPr>
        </p:nvSpPr>
        <p:spPr>
          <a:xfrm>
            <a:off x="4706148" y="1937084"/>
            <a:ext cx="6985629" cy="4319335"/>
          </a:xfrm>
        </p:spPr>
        <p:txBody>
          <a:bodyPr>
            <a:normAutofit/>
          </a:bodyPr>
          <a:lstStyle/>
          <a:p>
            <a:pPr marL="0" indent="0">
              <a:buNone/>
            </a:pPr>
            <a:r>
              <a:rPr lang="en-US" sz="3600" dirty="0">
                <a:solidFill>
                  <a:srgbClr val="00B400"/>
                </a:solidFill>
                <a:latin typeface="Avenir Medium" panose="02000503020000020003" pitchFamily="2" charset="0"/>
              </a:rPr>
              <a:t>Your skin is:</a:t>
            </a:r>
          </a:p>
          <a:p>
            <a:r>
              <a:rPr lang="en-US" sz="3600" dirty="0">
                <a:solidFill>
                  <a:srgbClr val="00B400"/>
                </a:solidFill>
                <a:latin typeface="Avenir Medium" panose="02000503020000020003" pitchFamily="2" charset="0"/>
              </a:rPr>
              <a:t>The largest organ in your body</a:t>
            </a:r>
          </a:p>
          <a:p>
            <a:r>
              <a:rPr lang="en-US" sz="3600" dirty="0">
                <a:solidFill>
                  <a:srgbClr val="00B400"/>
                </a:solidFill>
                <a:latin typeface="Avenir Medium" panose="02000503020000020003" pitchFamily="2" charset="0"/>
              </a:rPr>
              <a:t>Dynamic and responsive</a:t>
            </a:r>
          </a:p>
          <a:p>
            <a:r>
              <a:rPr lang="en-US" sz="3600" dirty="0">
                <a:solidFill>
                  <a:srgbClr val="00B400"/>
                </a:solidFill>
                <a:latin typeface="Avenir Medium" panose="02000503020000020003" pitchFamily="2" charset="0"/>
              </a:rPr>
              <a:t>Multifunctional</a:t>
            </a:r>
          </a:p>
          <a:p>
            <a:pPr marL="0" indent="0">
              <a:buNone/>
            </a:pPr>
            <a:endParaRPr lang="en-US" sz="3600" dirty="0">
              <a:solidFill>
                <a:srgbClr val="00B400"/>
              </a:solidFill>
              <a:latin typeface="Avenir Medium" panose="02000503020000020003" pitchFamily="2" charset="0"/>
            </a:endParaRPr>
          </a:p>
          <a:p>
            <a:pPr marL="0" indent="0" algn="ctr">
              <a:buNone/>
            </a:pPr>
            <a:r>
              <a:rPr lang="en-US" sz="4400" dirty="0">
                <a:solidFill>
                  <a:srgbClr val="877DFF"/>
                </a:solidFill>
                <a:latin typeface="Avenir Medium" panose="02000503020000020003" pitchFamily="2" charset="0"/>
              </a:rPr>
              <a:t>Skin care </a:t>
            </a:r>
            <a:r>
              <a:rPr lang="en-US" sz="4400" i="1" dirty="0">
                <a:solidFill>
                  <a:srgbClr val="877DFF"/>
                </a:solidFill>
                <a:latin typeface="Avenir Medium" panose="02000503020000020003" pitchFamily="2" charset="0"/>
              </a:rPr>
              <a:t>IS</a:t>
            </a:r>
            <a:r>
              <a:rPr lang="en-US" sz="4400" dirty="0">
                <a:solidFill>
                  <a:srgbClr val="877DFF"/>
                </a:solidFill>
                <a:latin typeface="Avenir Medium" panose="02000503020000020003" pitchFamily="2" charset="0"/>
              </a:rPr>
              <a:t> health care.</a:t>
            </a:r>
          </a:p>
        </p:txBody>
      </p:sp>
    </p:spTree>
    <p:extLst>
      <p:ext uri="{BB962C8B-B14F-4D97-AF65-F5344CB8AC3E}">
        <p14:creationId xmlns:p14="http://schemas.microsoft.com/office/powerpoint/2010/main" val="2542238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B5F2181-1846-9743-8CB0-BEAA144EBA09}" vid="{48C22905-5E80-6A4C-AB15-1DD848347F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2844</TotalTime>
  <Words>2993</Words>
  <Application>Microsoft Macintosh PowerPoint</Application>
  <PresentationFormat>Widescreen</PresentationFormat>
  <Paragraphs>493</Paragraphs>
  <Slides>55</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Avenir Black</vt:lpstr>
      <vt:lpstr>Avenir Book</vt:lpstr>
      <vt:lpstr>Avenir Light Oblique</vt:lpstr>
      <vt:lpstr>Avenir Medium</vt:lpstr>
      <vt:lpstr>Calibri</vt:lpstr>
      <vt:lpstr>Calibri Light</vt:lpstr>
      <vt:lpstr>Helvetica Neue</vt:lpstr>
      <vt:lpstr>Office Theme</vt:lpstr>
      <vt:lpstr>PowerPoint Presentation</vt:lpstr>
      <vt:lpstr>PowerPoint Presentation</vt:lpstr>
      <vt:lpstr> The Story Of My Success </vt:lpstr>
      <vt:lpstr>Bexi (Rebecca Lobo, PhD)</vt:lpstr>
      <vt:lpstr>Undiagnosed Sjogren’s &amp; A Career Pivot</vt:lpstr>
      <vt:lpstr>Your Skin Is Your Largest Organ</vt:lpstr>
      <vt:lpstr>Your Skin Is Dynamic &amp; Responsive</vt:lpstr>
      <vt:lpstr>Your Skin Is Multifunctional</vt:lpstr>
      <vt:lpstr>PowerPoint Presentation</vt:lpstr>
      <vt:lpstr>Your Skin Is The Interface Between You &amp; Nature</vt:lpstr>
      <vt:lpstr>You Are In A Relationship With The Microbes Living On &amp; In Your Body.</vt:lpstr>
      <vt:lpstr>Microbes Feed On Sebum, Your Skin’s Natural Moisturizer.</vt:lpstr>
      <vt:lpstr>Barrier Function</vt:lpstr>
      <vt:lpstr>Epithelial Cells &amp; Barrier Function</vt:lpstr>
      <vt:lpstr>You Are In A Relationship With The Microbes Living On &amp; In Your Body.</vt:lpstr>
      <vt:lpstr>Defenses Of Healthy Skin</vt:lpstr>
      <vt:lpstr>Dry Skin Provides Poor Barrier Protection &amp; Defense</vt:lpstr>
      <vt:lpstr>PowerPoint Presentation</vt:lpstr>
      <vt:lpstr>The Burdens of Sjogren’s</vt:lpstr>
      <vt:lpstr>Dry Skin Increases Your Stress Load</vt:lpstr>
      <vt:lpstr>Living With Sjogren’s Is Expensive</vt:lpstr>
      <vt:lpstr>Stress, You Need Some, But, Not Too Much</vt:lpstr>
      <vt:lpstr>Allostatic Load</vt:lpstr>
      <vt:lpstr>Types Of Daily Stress That Add To Your Allostatic Load</vt:lpstr>
      <vt:lpstr>Sjogren’s Decreases Your Capacity For Stress Tolerance</vt:lpstr>
      <vt:lpstr>Your Skin Care Choices Increase Or Decrease Your Allostatic Load</vt:lpstr>
      <vt:lpstr>PowerPoint Presentation</vt:lpstr>
      <vt:lpstr>Barriers To Healthy Skin Care In The US</vt:lpstr>
      <vt:lpstr>Regulation Of The Skincare Industry</vt:lpstr>
      <vt:lpstr>Drug Or Cosmetic? </vt:lpstr>
      <vt:lpstr>Beauty: How It’s Defined</vt:lpstr>
      <vt:lpstr>“Young &amp; Flawless-looking”, An Unrealistic Definition Of Beauty.</vt:lpstr>
      <vt:lpstr>“Young &amp; Flawless-looking” Does Not Benefit You.</vt:lpstr>
      <vt:lpstr>“Young &amp; Flawless-looking” Pits You Against You.</vt:lpstr>
      <vt:lpstr>Bexi Sez...</vt:lpstr>
      <vt:lpstr>A Different Approach To Skin Care</vt:lpstr>
      <vt:lpstr>Your Body Is Self-Healing... If Given The Right Components.</vt:lpstr>
      <vt:lpstr>Whole Foods (NOT The Grocery Store): Minimally Processed Food </vt:lpstr>
      <vt:lpstr>Whole Foods (NOT The Grocery Store): Feed Your Skin From The Outside In &amp; Within</vt:lpstr>
      <vt:lpstr>Your Microbiome Thrives On Whole Foods (NOT the grocery store)</vt:lpstr>
      <vt:lpstr>Effects Of Skincare Ingredients On Your Skin &amp; Skin Microbiome?</vt:lpstr>
      <vt:lpstr>Whole Foods (NOT the Grocery Store): Feed Your Skin From The Outside In</vt:lpstr>
      <vt:lpstr>Isolated, Synthetic Nutrients Can Be Drugs</vt:lpstr>
      <vt:lpstr>The Entourage Effect In Whole Foods</vt:lpstr>
      <vt:lpstr>Peptides Are FDA-Unapproved Drugs</vt:lpstr>
      <vt:lpstr>What Are The Long-term Effects Of Peptides On Your Health?</vt:lpstr>
      <vt:lpstr>Clinical Trials</vt:lpstr>
      <vt:lpstr>Bexi Sez...</vt:lpstr>
      <vt:lpstr>Feed Your Skin Whole Foods (Again...)</vt:lpstr>
      <vt:lpstr>Effects Of Using Whole Foods (...) As Skincare</vt:lpstr>
      <vt:lpstr>Effects Of Using Whole Foods (...) As Skincare</vt:lpstr>
      <vt:lpstr>Before: Restrictive &amp; Expensive</vt:lpstr>
      <vt:lpstr>After: Freeing</vt:lpstr>
      <vt:lpstr>My Success Using Whole Foods (...) As Skincare</vt:lpstr>
      <vt:lpstr>Bexi Sez...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Lobo</dc:creator>
  <cp:lastModifiedBy>Rebecca Lobo</cp:lastModifiedBy>
  <cp:revision>88</cp:revision>
  <dcterms:created xsi:type="dcterms:W3CDTF">2023-04-17T03:40:02Z</dcterms:created>
  <dcterms:modified xsi:type="dcterms:W3CDTF">2023-05-06T16:31:17Z</dcterms:modified>
</cp:coreProperties>
</file>